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3.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09" r:id="rId2"/>
    <p:sldMasterId id="2147483734" r:id="rId3"/>
    <p:sldMasterId id="2147483759" r:id="rId4"/>
  </p:sldMasterIdLst>
  <p:notesMasterIdLst>
    <p:notesMasterId r:id="rId26"/>
  </p:notesMasterIdLst>
  <p:sldIdLst>
    <p:sldId id="302" r:id="rId5"/>
    <p:sldId id="299" r:id="rId6"/>
    <p:sldId id="300" r:id="rId7"/>
    <p:sldId id="283" r:id="rId8"/>
    <p:sldId id="259" r:id="rId9"/>
    <p:sldId id="276" r:id="rId10"/>
    <p:sldId id="261" r:id="rId11"/>
    <p:sldId id="262" r:id="rId12"/>
    <p:sldId id="277" r:id="rId13"/>
    <p:sldId id="263" r:id="rId14"/>
    <p:sldId id="282" r:id="rId15"/>
    <p:sldId id="264" r:id="rId16"/>
    <p:sldId id="278" r:id="rId17"/>
    <p:sldId id="265" r:id="rId18"/>
    <p:sldId id="267" r:id="rId19"/>
    <p:sldId id="268" r:id="rId20"/>
    <p:sldId id="279" r:id="rId21"/>
    <p:sldId id="275" r:id="rId22"/>
    <p:sldId id="280" r:id="rId23"/>
    <p:sldId id="281" r:id="rId24"/>
    <p:sldId id="301"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say Dworman" initials="LD" lastIdx="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295" autoAdjust="0"/>
    <p:restoredTop sz="65909" autoAdjust="0"/>
  </p:normalViewPr>
  <p:slideViewPr>
    <p:cSldViewPr snapToGrid="0">
      <p:cViewPr varScale="1">
        <p:scale>
          <a:sx n="84" d="100"/>
          <a:sy n="84" d="100"/>
        </p:scale>
        <p:origin x="-1260" y="-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4BCCE0-555E-49DA-AD54-E2A8E3DE16EF}" type="datetimeFigureOut">
              <a:rPr lang="en-US" smtClean="0"/>
              <a:pPr/>
              <a:t>7/21/2017</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68F6E5-5E12-4623-90BB-7EC2ED9BF81B}" type="slidenum">
              <a:rPr lang="en-US" smtClean="0"/>
              <a:pPr/>
              <a:t>‹#›</a:t>
            </a:fld>
            <a:endParaRPr lang="fr-FR"/>
          </a:p>
        </p:txBody>
      </p:sp>
    </p:spTree>
    <p:extLst>
      <p:ext uri="{BB962C8B-B14F-4D97-AF65-F5344CB8AC3E}">
        <p14:creationId xmlns:p14="http://schemas.microsoft.com/office/powerpoint/2010/main" val="29225820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b="1" dirty="0"/>
              <a:t>Remarque :  Il s'agit d'une diapositive de couverture. Elle ne fait pas partie des diapositives numérotées dans le Guide du formateur. </a:t>
            </a:r>
            <a:r>
              <a:rPr lang="fr-FR" smtClean="0"/>
              <a:t> </a:t>
            </a:r>
          </a:p>
          <a:p>
            <a:pPr eaLnBrk="1" hangingPunct="1">
              <a:spcBef>
                <a:spcPct val="0"/>
              </a:spcBef>
            </a:pPr>
            <a:endParaRPr lang="fr-FR" dirty="0"/>
          </a:p>
        </p:txBody>
      </p:sp>
      <p:sp>
        <p:nvSpPr>
          <p:cNvPr id="33796" name="Slide Number Placeholder 3"/>
          <p:cNvSpPr>
            <a:spLocks noGrp="1"/>
          </p:cNvSpPr>
          <p:nvPr>
            <p:ph type="sldNum" sz="quarter" idx="5"/>
          </p:nvPr>
        </p:nvSpPr>
        <p:spPr bwMode="auto">
          <a:noFill/>
          <a:ln>
            <a:miter lim="800000"/>
            <a:headEnd/>
            <a:tailEnd/>
          </a:ln>
        </p:spPr>
        <p:txBody>
          <a:bodyPr/>
          <a:lstStyle/>
          <a:p>
            <a:fld id="{F92A7E51-C274-4468-BF96-9236C4FF08EC}" type="slidenum">
              <a:rPr lang="en-US">
                <a:solidFill>
                  <a:prstClr val="black"/>
                </a:solidFill>
              </a:rPr>
              <a:pPr/>
              <a:t>1</a:t>
            </a:fld>
            <a:endParaRPr lang="fr-FR">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Pour ce qui est des jeunes filles qui ne sont pas encore mariées, mais dont les parents sont en train de négocier le mariage ou de le préparer activement, la réponse de la gestion des cas doit comprendre les points suivants :</a:t>
            </a:r>
          </a:p>
          <a:p>
            <a:endParaRPr lang="fr-FR" baseline="0" dirty="0"/>
          </a:p>
          <a:p>
            <a:r>
              <a:rPr lang="fr-FR" b="1" baseline="0" dirty="0"/>
              <a:t>Déterminer avant tout la situation et la réaction de la jeune fille face au mariage</a:t>
            </a:r>
            <a:endParaRPr lang="fr-FR" baseline="0" dirty="0"/>
          </a:p>
          <a:p>
            <a:endParaRPr lang="fr-FR" baseline="0" dirty="0"/>
          </a:p>
          <a:p>
            <a:r>
              <a:rPr lang="fr-FR" b="1" baseline="0" dirty="0"/>
              <a:t>Fournir des informations.  </a:t>
            </a:r>
            <a:endParaRPr lang="fr-FR" baseline="0" dirty="0"/>
          </a:p>
          <a:p>
            <a:pPr indent="-457200">
              <a:buClr>
                <a:schemeClr val="accent4">
                  <a:lumMod val="75000"/>
                </a:schemeClr>
              </a:buClr>
              <a:buFont typeface="Arial" panose="020B0604020202020204" pitchFamily="34" charset="0"/>
              <a:buNone/>
            </a:pPr>
            <a:endParaRPr lang="fr-FR" sz="1200" baseline="0" dirty="0">
              <a:solidFill>
                <a:schemeClr val="tx1"/>
              </a:solidFill>
            </a:endParaRPr>
          </a:p>
          <a:p>
            <a:pPr indent="-457200">
              <a:buClr>
                <a:schemeClr val="accent4">
                  <a:lumMod val="75000"/>
                </a:schemeClr>
              </a:buClr>
              <a:buFont typeface="Arial" panose="020B0604020202020204" pitchFamily="34" charset="0"/>
              <a:buNone/>
            </a:pPr>
            <a:r>
              <a:rPr lang="fr-FR" sz="1200" b="1" dirty="0">
                <a:solidFill>
                  <a:schemeClr val="tx1"/>
                </a:solidFill>
              </a:rPr>
              <a:t>Impliquer éventuellement un adulte qui soutient la jeune fille (évaluer les risques encourus)</a:t>
            </a:r>
          </a:p>
          <a:p>
            <a:pPr indent="-457200">
              <a:buClr>
                <a:schemeClr val="accent4">
                  <a:lumMod val="75000"/>
                </a:schemeClr>
              </a:buClr>
              <a:buFont typeface="Arial" panose="020B0604020202020204" pitchFamily="34" charset="0"/>
              <a:buNone/>
            </a:pPr>
            <a:endParaRPr lang="fr-FR" sz="1200" dirty="0">
              <a:solidFill>
                <a:schemeClr val="tx1"/>
              </a:solidFill>
            </a:endParaRPr>
          </a:p>
          <a:p>
            <a:pPr indent="-457200">
              <a:buClr>
                <a:schemeClr val="accent4">
                  <a:lumMod val="75000"/>
                </a:schemeClr>
              </a:buClr>
              <a:buFont typeface="Arial" panose="020B0604020202020204" pitchFamily="34" charset="0"/>
              <a:buNone/>
            </a:pPr>
            <a:r>
              <a:rPr lang="fr-FR" sz="1200" b="1" dirty="0">
                <a:solidFill>
                  <a:schemeClr val="tx1"/>
                </a:solidFill>
              </a:rPr>
              <a:t>Si le processus de mariage se poursuit </a:t>
            </a:r>
            <a:r>
              <a:rPr lang="en-US" sz="1200" b="1" dirty="0">
                <a:solidFill>
                  <a:schemeClr val="tx1"/>
                </a:solidFill>
                <a:sym typeface="Wingdings" pitchFamily="2" charset="2"/>
              </a:rPr>
              <a:t></a:t>
            </a:r>
            <a:r>
              <a:rPr lang="fr-FR" sz="1200" b="1" dirty="0">
                <a:solidFill>
                  <a:schemeClr val="tx1"/>
                </a:solidFill>
                <a:sym typeface="Wingdings" pitchFamily="2" charset="2"/>
              </a:rPr>
              <a:t> Réduction des risques</a:t>
            </a:r>
            <a:endParaRPr lang="fr-FR" sz="1200" b="1" dirty="0">
              <a:solidFill>
                <a:schemeClr val="tx1"/>
              </a:solidFill>
            </a:endParaRPr>
          </a:p>
          <a:p>
            <a:endParaRPr lang="fr-FR" baseline="0" dirty="0"/>
          </a:p>
          <a:p>
            <a:r>
              <a:rPr lang="fr-FR" smtClean="0"/>
              <a:t>Nous allons examiner chacune de ces réponses plus en détail.  </a:t>
            </a:r>
          </a:p>
        </p:txBody>
      </p:sp>
      <p:sp>
        <p:nvSpPr>
          <p:cNvPr id="4" name="Slide Number Placeholder 3"/>
          <p:cNvSpPr>
            <a:spLocks noGrp="1"/>
          </p:cNvSpPr>
          <p:nvPr>
            <p:ph type="sldNum" sz="quarter" idx="10"/>
          </p:nvPr>
        </p:nvSpPr>
        <p:spPr/>
        <p:txBody>
          <a:bodyPr/>
          <a:lstStyle/>
          <a:p>
            <a:fld id="{C568F6E5-5E12-4623-90BB-7EC2ED9BF81B}" type="slidenum">
              <a:rPr lang="en-US" smtClean="0"/>
              <a:pPr/>
              <a:t>10</a:t>
            </a:fld>
            <a:endParaRPr lang="fr-FR"/>
          </a:p>
        </p:txBody>
      </p:sp>
    </p:spTree>
    <p:extLst>
      <p:ext uri="{BB962C8B-B14F-4D97-AF65-F5344CB8AC3E}">
        <p14:creationId xmlns:p14="http://schemas.microsoft.com/office/powerpoint/2010/main" val="41714774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baseline="0" dirty="0"/>
              <a:t>Vous devez en premier lieu tenter de comprendre la situation et comment réagit la jeune fille face au mariage.</a:t>
            </a:r>
            <a:r>
              <a:rPr lang="fr-FR" smtClean="0"/>
              <a:t> Nous savons que certaines jeunes filles sont d'abord heureuses à l'idée de se marier car elles porteront une belle tenue et feront la fête, mais ne savent pas grand-chose de plus sur ce que le mariage implique. </a:t>
            </a:r>
          </a:p>
          <a:p>
            <a:endParaRPr lang="fr-FR" baseline="0" dirty="0"/>
          </a:p>
          <a:p>
            <a:r>
              <a:rPr lang="fr-FR" b="1" baseline="0" dirty="0"/>
              <a:t>Fournir des informations.  </a:t>
            </a:r>
            <a:r>
              <a:rPr lang="fr-FR" smtClean="0"/>
              <a:t>Après avoir recueilli suffisamment d'informations, vous les fournirez à la jeune fille survivante. Vous pouvez commencer par poser la question suivante à la jeune fille : « En quoi pensez-vous que le mariage aura un impact sur votre vie ? ». Il est également utile d'utiliser les supports de communication dont votre bureau dispose peut-être déjà.</a:t>
            </a:r>
          </a:p>
          <a:p>
            <a:endParaRPr lang="fr-FR" b="1" baseline="0" dirty="0"/>
          </a:p>
          <a:p>
            <a:r>
              <a:rPr lang="fr-FR" smtClean="0"/>
              <a:t> </a:t>
            </a:r>
            <a:r>
              <a:rPr lang="fr-FR" b="1" baseline="0" dirty="0"/>
              <a:t>**Réfléchissez en groupes aux informations qu'il pourrait être utile de fournir à la jeune fille.  Notez les réponses sur un paperboard.**</a:t>
            </a:r>
          </a:p>
          <a:p>
            <a:endParaRPr lang="fr-FR" baseline="0" dirty="0"/>
          </a:p>
          <a:p>
            <a:r>
              <a:rPr lang="fr-FR" smtClean="0"/>
              <a:t>Voici quelques-unes des informations à fournir à la jeune fille :</a:t>
            </a:r>
          </a:p>
          <a:p>
            <a:endParaRPr lang="fr-FR" baseline="0" dirty="0"/>
          </a:p>
          <a:p>
            <a:pPr>
              <a:buFont typeface="Arial" pitchFamily="34" charset="0"/>
              <a:buChar char="•"/>
            </a:pPr>
            <a:r>
              <a:rPr lang="fr-FR" sz="1200" kern="1200" baseline="0" dirty="0">
                <a:solidFill>
                  <a:schemeClr val="tx1"/>
                </a:solidFill>
                <a:latin typeface="+mn-lt"/>
              </a:rPr>
              <a:t> Un mariage à son âge est susceptible de restreindre sa liberté. Les jeunes filles qui se marient jeunes n'ont en général plus la possibilité de</a:t>
            </a:r>
          </a:p>
          <a:p>
            <a:r>
              <a:rPr lang="fr-FR" sz="1200" kern="1200" baseline="0" dirty="0">
                <a:solidFill>
                  <a:schemeClr val="tx1"/>
                </a:solidFill>
                <a:latin typeface="+mn-lt"/>
              </a:rPr>
              <a:t>voir autant leurs amis et n'ont plus le droit d'aller à l'école. </a:t>
            </a:r>
          </a:p>
          <a:p>
            <a:pPr>
              <a:buFont typeface="Arial" pitchFamily="34" charset="0"/>
              <a:buChar char="•"/>
            </a:pPr>
            <a:r>
              <a:rPr lang="fr-FR" sz="1200" kern="1200" baseline="0" dirty="0">
                <a:solidFill>
                  <a:schemeClr val="tx1"/>
                </a:solidFill>
                <a:latin typeface="+mn-lt"/>
              </a:rPr>
              <a:t> De nombreuses jeunes filles qui se marient devront avoir des relations sexuelles même si elles ne le veulent pas, et en raison des dynamiques de pouvoir</a:t>
            </a:r>
          </a:p>
          <a:p>
            <a:r>
              <a:rPr lang="fr-FR" sz="1200" kern="1200" baseline="0" dirty="0">
                <a:solidFill>
                  <a:schemeClr val="tx1"/>
                </a:solidFill>
                <a:latin typeface="+mn-lt"/>
              </a:rPr>
              <a:t>au sein de leur relation, les rapports sexuels ne seront probablement pas fondés sur leur propre disposition ou consentement, et il se peut qu'ils</a:t>
            </a:r>
          </a:p>
          <a:p>
            <a:r>
              <a:rPr lang="fr-FR" sz="1200" kern="1200" baseline="0" dirty="0">
                <a:solidFill>
                  <a:schemeClr val="tx1"/>
                </a:solidFill>
                <a:latin typeface="+mn-lt"/>
              </a:rPr>
              <a:t>soient forcés. Étant donné que la plupart du temps les hommes avec lesquels les jeunes filles sont mariées sont plus âgés et expérimentés sur le plan sexuel,</a:t>
            </a:r>
          </a:p>
          <a:p>
            <a:r>
              <a:rPr lang="fr-FR" sz="1200" kern="1200" baseline="0" dirty="0">
                <a:solidFill>
                  <a:schemeClr val="tx1"/>
                </a:solidFill>
                <a:latin typeface="+mn-lt"/>
              </a:rPr>
              <a:t>la jeune fille pourrait être exposée à un risque plus élevé de contracter le VIH/des MST, en particulier en cas de recours à la force physique.</a:t>
            </a:r>
          </a:p>
          <a:p>
            <a:pPr>
              <a:buFont typeface="Arial" pitchFamily="34" charset="0"/>
              <a:buChar char="•"/>
            </a:pPr>
            <a:r>
              <a:rPr lang="fr-FR" sz="1200" kern="1200" baseline="0" dirty="0">
                <a:solidFill>
                  <a:schemeClr val="tx1"/>
                </a:solidFill>
                <a:latin typeface="+mn-lt"/>
              </a:rPr>
              <a:t> De nombreuses jeunes filles donnent naissance à leur premier enfant au cours de la première année de mariage, alors que leur corps n'est pas encore totalement développé. Cela peut avoir</a:t>
            </a:r>
          </a:p>
          <a:p>
            <a:r>
              <a:rPr lang="fr-FR" sz="1200" kern="1200" baseline="0" dirty="0">
                <a:solidFill>
                  <a:schemeClr val="tx1"/>
                </a:solidFill>
                <a:latin typeface="+mn-lt"/>
              </a:rPr>
              <a:t>de graves conséquences sur leur santé.</a:t>
            </a:r>
          </a:p>
          <a:p>
            <a:pPr>
              <a:buFont typeface="Arial" pitchFamily="34" charset="0"/>
              <a:buChar char="•"/>
            </a:pPr>
            <a:r>
              <a:rPr lang="fr-FR" sz="1200" kern="1200" baseline="0" dirty="0">
                <a:solidFill>
                  <a:schemeClr val="tx1"/>
                </a:solidFill>
                <a:latin typeface="+mn-lt"/>
              </a:rPr>
              <a:t> Les jeunes filles engagées dans un mariage précoce sont davantage susceptibles de subir des violences conjugales.</a:t>
            </a:r>
            <a:endParaRPr lang="fr-FR" b="1" baseline="0" dirty="0"/>
          </a:p>
          <a:p>
            <a:endParaRPr lang="fr-FR" b="1" baseline="0" dirty="0"/>
          </a:p>
          <a:p>
            <a:endParaRPr lang="fr-FR" b="1" baseline="0" dirty="0"/>
          </a:p>
          <a:p>
            <a:r>
              <a:rPr lang="fr-FR" b="1" baseline="0" dirty="0"/>
              <a:t>Déterminer s'il y a un membre de sa famille ou un autre adulte de confiance qui la soutient. </a:t>
            </a:r>
            <a:r>
              <a:rPr lang="fr-FR" smtClean="0"/>
              <a:t>Il doit s'agir d'une conversation approfondie pour s'assurer que le fait d'impliquer un adulte ne mettra pas la jeune fille en danger.  Vous et la jeune fille devez planifier quand et comment elle s'adressera à l'adulte qui la soutient. Les jeux de rôle peuvent être un outil utile à utiliser dans ces moments-là. Faites le jeu de rôle avec la jeune fille sur ce qu'elle dira et sur la façon dont elle s'adressera à l'adulte. Vous devrez ensuite identifier un moment et un lieu pour effectuer un suivi et faire le point avec elle sur la conversation. </a:t>
            </a:r>
          </a:p>
          <a:p>
            <a:endParaRPr lang="fr-FR" baseline="0" dirty="0"/>
          </a:p>
          <a:p>
            <a:r>
              <a:rPr lang="fr-FR" smtClean="0"/>
              <a:t>Si l'adulte est effectivement une personne attentionnée qui la soutient et que vous déterminez que la situation est sans danger, vous pourrez impliquer l'adulte lors d'une séance conjointe ou en tête-à-tête. </a:t>
            </a:r>
          </a:p>
          <a:p>
            <a:endParaRPr lang="fr-FR" baseline="0"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11</a:t>
            </a:fld>
            <a:endParaRPr lang="fr-FR"/>
          </a:p>
        </p:txBody>
      </p:sp>
    </p:spTree>
    <p:extLst>
      <p:ext uri="{BB962C8B-B14F-4D97-AF65-F5344CB8AC3E}">
        <p14:creationId xmlns:p14="http://schemas.microsoft.com/office/powerpoint/2010/main" val="9644712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Travailler avec un parent ou un membre de la famille</a:t>
            </a:r>
          </a:p>
          <a:p>
            <a:r>
              <a:rPr lang="fr-FR" smtClean="0"/>
              <a:t>Si vous impliquez un parent ou un autre membre de la famille de la jeune fille dans la prise de décision, NE PORTEZ PAS DE JUGEMENT lors de votre conversation.   Votre objectif est de comprendre la situation familiale et le contexte qui contribuent à la décision du mariage précoce. Vous chercherez à aider la personne qui s'occupe de la jeune fille à réfléchir aux avantages et aux inconvénients du mariage précoce, et lui fournirez ensuite des informations sur les conséquences du mariage précoce. Ces conséquences sont similaires à celles que vous avez expliquées à la jeune fille, mais elles sont adaptées au point de vue de l'adulte :</a:t>
            </a:r>
          </a:p>
          <a:p>
            <a:endParaRPr lang="fr-FR" baseline="0" dirty="0"/>
          </a:p>
          <a:p>
            <a:pPr>
              <a:buFont typeface="Arial" pitchFamily="34" charset="0"/>
              <a:buChar char="•"/>
            </a:pPr>
            <a:r>
              <a:rPr lang="fr-FR" sz="1200" kern="1200" baseline="0" dirty="0">
                <a:solidFill>
                  <a:schemeClr val="tx1"/>
                </a:solidFill>
                <a:latin typeface="+mn-lt"/>
              </a:rPr>
              <a:t>  Le mariage précoce restreint la liberté des jeunes filles, les isole des autres jeunes filles et met prématurément fin à leurs études.</a:t>
            </a:r>
          </a:p>
          <a:p>
            <a:pPr>
              <a:buFont typeface="Arial" pitchFamily="34" charset="0"/>
              <a:buChar char="•"/>
            </a:pPr>
            <a:r>
              <a:rPr lang="fr-FR" sz="1200" kern="1200" baseline="0" dirty="0">
                <a:solidFill>
                  <a:schemeClr val="tx1"/>
                </a:solidFill>
                <a:latin typeface="+mn-lt"/>
              </a:rPr>
              <a:t> Les jeunes filles sont souvent mariées à des hommes qui sont plus âgés et plus expérimentés sur le plan sexuel ; les jeunes mariées n'ont pas de pouvoir</a:t>
            </a:r>
          </a:p>
          <a:p>
            <a:r>
              <a:rPr lang="fr-FR" sz="1200" kern="1200" baseline="0" dirty="0">
                <a:solidFill>
                  <a:schemeClr val="tx1"/>
                </a:solidFill>
                <a:latin typeface="+mn-lt"/>
              </a:rPr>
              <a:t>et sont davantage susceptibles de subir des violences conjugales.</a:t>
            </a:r>
          </a:p>
          <a:p>
            <a:pPr>
              <a:buFont typeface="Arial" pitchFamily="34" charset="0"/>
              <a:buChar char="•"/>
            </a:pPr>
            <a:r>
              <a:rPr lang="fr-FR" sz="1200" kern="1200" baseline="0" dirty="0">
                <a:solidFill>
                  <a:schemeClr val="tx1"/>
                </a:solidFill>
                <a:latin typeface="+mn-lt"/>
              </a:rPr>
              <a:t> Elles risquent d'être exposées au VIH et à d'autres MST. 80 % des rapports sexuels non protégés parmi les adolescentes dans</a:t>
            </a:r>
          </a:p>
          <a:p>
            <a:r>
              <a:rPr lang="fr-FR" sz="1200" kern="1200" baseline="0" dirty="0">
                <a:solidFill>
                  <a:schemeClr val="tx1"/>
                </a:solidFill>
                <a:latin typeface="+mn-lt"/>
              </a:rPr>
              <a:t>les pays en voie de développement se produisent dans le cadre du mariage.</a:t>
            </a:r>
          </a:p>
          <a:p>
            <a:pPr>
              <a:buFont typeface="Arial" pitchFamily="34" charset="0"/>
              <a:buChar char="•"/>
            </a:pPr>
            <a:r>
              <a:rPr lang="fr-FR" sz="1200" kern="1200" baseline="0" dirty="0">
                <a:solidFill>
                  <a:schemeClr val="tx1"/>
                </a:solidFill>
                <a:latin typeface="+mn-lt"/>
              </a:rPr>
              <a:t> Puisque les jeunes filles qui sont mariées donnent souvent naissance à leur premier enfant au cours de la première année de mariage et que leur corps n'est</a:t>
            </a:r>
          </a:p>
          <a:p>
            <a:r>
              <a:rPr lang="fr-FR" sz="1200" kern="1200" baseline="0" dirty="0">
                <a:solidFill>
                  <a:schemeClr val="tx1"/>
                </a:solidFill>
                <a:latin typeface="+mn-lt"/>
              </a:rPr>
              <a:t>peut-être pas encore totalement développé, elles sont davantage susceptibles de souffrir de complications pendant l'accouchement.</a:t>
            </a:r>
          </a:p>
          <a:p>
            <a:pPr>
              <a:buFont typeface="Arial" pitchFamily="34" charset="0"/>
              <a:buChar char="•"/>
            </a:pPr>
            <a:r>
              <a:rPr lang="fr-FR" sz="1200" kern="1200" baseline="0" dirty="0">
                <a:solidFill>
                  <a:schemeClr val="tx1"/>
                </a:solidFill>
                <a:latin typeface="+mn-lt"/>
              </a:rPr>
              <a:t>  Fournissez des informations sur le cadre légal, le cas échéant. Elles doivent être fournies de façon</a:t>
            </a:r>
          </a:p>
          <a:p>
            <a:r>
              <a:rPr lang="fr-FR" sz="1200" kern="1200" baseline="0" dirty="0">
                <a:solidFill>
                  <a:schemeClr val="tx1"/>
                </a:solidFill>
                <a:latin typeface="+mn-lt"/>
              </a:rPr>
              <a:t>non menaçante, afin que la famille ne soit pas incitée à marier la jeune fille dans un autre lieu ou clandestinement. Ces informations</a:t>
            </a:r>
          </a:p>
          <a:p>
            <a:r>
              <a:rPr lang="fr-FR" sz="1200" kern="1200" baseline="0" dirty="0">
                <a:solidFill>
                  <a:schemeClr val="tx1"/>
                </a:solidFill>
                <a:latin typeface="+mn-lt"/>
              </a:rPr>
              <a:t>sont censées servir d'argument pour attendre que la jeune fille soit plus âgée, lorsqu'elle bénéficiera, ainsi que les membres de sa famille,</a:t>
            </a:r>
          </a:p>
          <a:p>
            <a:r>
              <a:rPr lang="fr-FR" sz="1200" kern="1200" baseline="0" dirty="0">
                <a:solidFill>
                  <a:schemeClr val="tx1"/>
                </a:solidFill>
                <a:latin typeface="+mn-lt"/>
              </a:rPr>
              <a:t>de plus de protections.</a:t>
            </a:r>
          </a:p>
          <a:p>
            <a:endParaRPr lang="fr-FR" sz="1200" kern="1200" baseline="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b="1" baseline="0" dirty="0"/>
              <a:t>Si l'adulte de confiance ne fait pas partie de la famille,</a:t>
            </a:r>
            <a:r>
              <a:rPr lang="fr-FR" smtClean="0"/>
              <a:t> évaluez avec lui son degré d'influence sur la prise de décision au sein de la famille et sa capacité à s'impliquer. Vous pouvez également voir avec cet adulte s'il pense que l'une des personnes qui s'occupent de la jeune fille voudrait vous parler, en tant qu'intervenant. Une fois encore, l'évaluation des risques dans cette situation est importante pour la sécurité de la jeune fille, celle de la personne qui s'occupe d'elle et la vôtre. Si vous jugez qu'il est sans danger d'impliquer la personne qui s'occupe de la jeune fille, obtenez au préalable le consentement de cette dernière et laissez-la décider si elle souhaite être présente lors de la rencontre avec cette personne. </a:t>
            </a:r>
          </a:p>
          <a:p>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12</a:t>
            </a:fld>
            <a:endParaRPr lang="fr-FR"/>
          </a:p>
        </p:txBody>
      </p:sp>
    </p:spTree>
    <p:extLst>
      <p:ext uri="{BB962C8B-B14F-4D97-AF65-F5344CB8AC3E}">
        <p14:creationId xmlns:p14="http://schemas.microsoft.com/office/powerpoint/2010/main" val="15859315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Dans le cadre de vos petits groupes, discutez de la façon dont vous fourniriez les informations aux jeunes filles, aux survivantes et aux personnes qui s'occupent d'elles. Quels seront, selon vous, les sujets difficiles ? Comment comptez-vous aborder certains des sujets les plus difficiles ? Nous prendrons 10 à 15 minutes pour en parler en groupes, puis nous reviendrons partager les grandes lignes de nos discussions avec l'ensemble du groupe. </a:t>
            </a:r>
          </a:p>
          <a:p>
            <a:endParaRPr lang="fr-FR" baseline="0" dirty="0"/>
          </a:p>
          <a:p>
            <a:pPr>
              <a:buFont typeface="Arial" pitchFamily="34" charset="0"/>
              <a:buNone/>
            </a:pPr>
            <a:r>
              <a:rPr lang="fr-FR" b="1" dirty="0"/>
              <a:t>**Notez les réponses du groupe sur un paperboard.**</a:t>
            </a:r>
          </a:p>
          <a:p>
            <a:pPr>
              <a:buFont typeface="Arial" pitchFamily="34" charset="0"/>
              <a:buNone/>
            </a:pPr>
            <a:endParaRPr lang="fr-FR" b="1" dirty="0"/>
          </a:p>
          <a:p>
            <a:endParaRPr lang="fr-FR" baseline="0" dirty="0"/>
          </a:p>
          <a:p>
            <a:endParaRPr lang="fr-FR" baseline="0" dirty="0"/>
          </a:p>
          <a:p>
            <a:pPr>
              <a:buFont typeface="Arial" pitchFamily="34" charset="0"/>
              <a:buNone/>
            </a:pPr>
            <a:endParaRPr lang="fr-FR" b="1"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13</a:t>
            </a:fld>
            <a:endParaRPr lang="fr-FR"/>
          </a:p>
        </p:txBody>
      </p:sp>
    </p:spTree>
    <p:extLst>
      <p:ext uri="{BB962C8B-B14F-4D97-AF65-F5344CB8AC3E}">
        <p14:creationId xmlns:p14="http://schemas.microsoft.com/office/powerpoint/2010/main" val="33293517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baseline="0" dirty="0">
                <a:solidFill>
                  <a:schemeClr val="tx1"/>
                </a:solidFill>
                <a:latin typeface="+mn-lt"/>
              </a:rPr>
              <a:t>Si, à la suite de votre implication aux côtés de la jeune fille et d'un parent ou d'un autre adulte de confiance, il demeure probable que le mariage sera</a:t>
            </a:r>
          </a:p>
          <a:p>
            <a:r>
              <a:rPr lang="fr-FR" sz="1200" kern="1200" baseline="0" dirty="0">
                <a:solidFill>
                  <a:schemeClr val="tx1"/>
                </a:solidFill>
                <a:latin typeface="+mn-lt"/>
              </a:rPr>
              <a:t>célébré, votre objectif doit être de préparer la jeune fille à avancer dans sa nouvelle relation et son nouvel environnement d'une</a:t>
            </a:r>
          </a:p>
          <a:p>
            <a:r>
              <a:rPr lang="fr-FR" sz="1200" kern="1200" baseline="0" dirty="0">
                <a:solidFill>
                  <a:schemeClr val="tx1"/>
                </a:solidFill>
                <a:latin typeface="+mn-lt"/>
              </a:rPr>
              <a:t>façon qui réduit au maximum les risques de violence et les complications pour sa santé. </a:t>
            </a:r>
            <a:r>
              <a:rPr lang="fr-FR" sz="1200" b="1" kern="1200" baseline="0" dirty="0">
                <a:solidFill>
                  <a:schemeClr val="tx1"/>
                </a:solidFill>
                <a:latin typeface="+mn-lt"/>
              </a:rPr>
              <a:t>Nous appelons cela la réduction des risques.</a:t>
            </a:r>
            <a:r>
              <a:rPr lang="fr-FR" smtClean="0"/>
              <a:t>  </a:t>
            </a:r>
            <a:endParaRPr lang="fr-FR" dirty="0"/>
          </a:p>
          <a:p>
            <a:endParaRPr lang="fr-FR" dirty="0"/>
          </a:p>
          <a:p>
            <a:r>
              <a:rPr lang="fr-FR" smtClean="0"/>
              <a:t>Vous chercherez à :</a:t>
            </a:r>
          </a:p>
          <a:p>
            <a:endParaRPr lang="fr-FR" baseline="0" dirty="0"/>
          </a:p>
          <a:p>
            <a:r>
              <a:rPr lang="fr-FR" b="1" dirty="0"/>
              <a:t>Évaluer avec elle : </a:t>
            </a:r>
          </a:p>
          <a:p>
            <a:r>
              <a:rPr lang="fr-FR" sz="1200" kern="1200" baseline="0" dirty="0">
                <a:solidFill>
                  <a:schemeClr val="tx1"/>
                </a:solidFill>
                <a:latin typeface="+mn-lt"/>
              </a:rPr>
              <a:t>Son sentiment concernant ce mariage</a:t>
            </a:r>
          </a:p>
          <a:p>
            <a:r>
              <a:rPr lang="fr-FR" sz="1200" kern="1200" baseline="0" dirty="0">
                <a:solidFill>
                  <a:schemeClr val="tx1"/>
                </a:solidFill>
                <a:latin typeface="+mn-lt"/>
              </a:rPr>
              <a:t>Ses questions/inquiétudes</a:t>
            </a:r>
          </a:p>
          <a:p>
            <a:r>
              <a:rPr lang="fr-FR" sz="1200" kern="1200" baseline="0" dirty="0">
                <a:solidFill>
                  <a:schemeClr val="tx1"/>
                </a:solidFill>
                <a:latin typeface="+mn-lt"/>
              </a:rPr>
              <a:t>Les risques potentiels pour elle, en particulier les risques liés à sa sécurité et sa santé Pour cela, vous devez poser des questions</a:t>
            </a:r>
          </a:p>
          <a:p>
            <a:r>
              <a:rPr lang="fr-FR" sz="1200" kern="1200" baseline="0" dirty="0">
                <a:solidFill>
                  <a:schemeClr val="tx1"/>
                </a:solidFill>
                <a:latin typeface="+mn-lt"/>
              </a:rPr>
              <a:t>sur la personne avec laquelle elle va se marier, et si elle reconnaît des signes permettant de dire qu'il pourrait avoir un comportement violent.</a:t>
            </a:r>
            <a:endParaRPr lang="fr-FR" b="1" dirty="0"/>
          </a:p>
          <a:p>
            <a:endParaRPr lang="fr-FR" baseline="0" dirty="0"/>
          </a:p>
          <a:p>
            <a:r>
              <a:rPr lang="fr-FR" b="1" baseline="0" dirty="0"/>
              <a:t>Plan visant à assurer la sécurité.  </a:t>
            </a:r>
            <a:r>
              <a:rPr lang="fr-FR" smtClean="0"/>
              <a:t>Utilisez votre évaluation pour élaborer avec elle un plan visant à assurer sa sécurité (abordé dans le module 12) si vous identifiez ensemble l'existence de risques réels ou éventuels pour sa sécurité venant de son futur mari, des membres de sa famille ou des membres de sa communauté. </a:t>
            </a:r>
          </a:p>
          <a:p>
            <a:endParaRPr lang="fr-FR" baseline="0" dirty="0"/>
          </a:p>
          <a:p>
            <a:r>
              <a:rPr lang="fr-FR" b="1" baseline="0" dirty="0"/>
              <a:t>Fournissez-lui des informations et proposez-lui des orientations possibles</a:t>
            </a:r>
          </a:p>
          <a:p>
            <a:r>
              <a:rPr lang="fr-FR" sz="1200" b="1" kern="1200" baseline="0" dirty="0">
                <a:solidFill>
                  <a:schemeClr val="tx1"/>
                </a:solidFill>
                <a:latin typeface="+mn-lt"/>
              </a:rPr>
              <a:t>Santé reproductive. </a:t>
            </a:r>
            <a:r>
              <a:rPr lang="fr-FR" sz="1200" kern="1200" baseline="0" dirty="0">
                <a:solidFill>
                  <a:schemeClr val="tx1"/>
                </a:solidFill>
                <a:latin typeface="+mn-lt"/>
              </a:rPr>
              <a:t>Il est très important que vous discutiez et aidiez la jeune fille à comprendre ce qu'est la santé</a:t>
            </a:r>
          </a:p>
          <a:p>
            <a:r>
              <a:rPr lang="fr-FR" sz="1200" kern="1200" baseline="0" dirty="0">
                <a:solidFill>
                  <a:schemeClr val="tx1"/>
                </a:solidFill>
                <a:latin typeface="+mn-lt"/>
              </a:rPr>
              <a:t>sexuelle et reproductive. Si vous pensez ne pas avoir les compétences ou les connaissances nécessaires pour le faire, veillez</a:t>
            </a:r>
          </a:p>
          <a:p>
            <a:r>
              <a:rPr lang="fr-FR" sz="1200" kern="1200" baseline="0" dirty="0">
                <a:solidFill>
                  <a:schemeClr val="tx1"/>
                </a:solidFill>
                <a:latin typeface="+mn-lt"/>
              </a:rPr>
              <a:t>à trouver un spécialiste de la santé reproductive qui pourra lui fournir ces informations, et obtenez le consentement de la jeune fille</a:t>
            </a:r>
          </a:p>
          <a:p>
            <a:r>
              <a:rPr lang="fr-FR" sz="1200" kern="1200" baseline="0" dirty="0">
                <a:solidFill>
                  <a:schemeClr val="tx1"/>
                </a:solidFill>
                <a:latin typeface="+mn-lt"/>
              </a:rPr>
              <a:t>pour que cette personne puisse lui parler. Il est important qu'elle comprenne bien la grossesse et les moyens</a:t>
            </a:r>
          </a:p>
          <a:p>
            <a:r>
              <a:rPr lang="fr-FR" sz="1200" kern="1200" baseline="0" dirty="0">
                <a:solidFill>
                  <a:schemeClr val="tx1"/>
                </a:solidFill>
                <a:latin typeface="+mn-lt"/>
              </a:rPr>
              <a:t>de contraception. Vous ferez également en sorte qu'elle comprenne bien que les relations sexuelles, même au sein du mariage, doivent être</a:t>
            </a:r>
          </a:p>
          <a:p>
            <a:r>
              <a:rPr lang="fr-FR" sz="1200" kern="1200" baseline="0" dirty="0">
                <a:solidFill>
                  <a:schemeClr val="tx1"/>
                </a:solidFill>
                <a:latin typeface="+mn-lt"/>
              </a:rPr>
              <a:t>consenties. Vous, ou le spécialiste de la santé reproductive, pouvez vous entraîner avec elle sur la façon de communiquer avec</a:t>
            </a:r>
          </a:p>
          <a:p>
            <a:r>
              <a:rPr lang="fr-FR" sz="1200" kern="1200" baseline="0" dirty="0">
                <a:solidFill>
                  <a:schemeClr val="tx1"/>
                </a:solidFill>
                <a:latin typeface="+mn-lt"/>
              </a:rPr>
              <a:t>son mari sur les relations sexuelles. Si votre organisme propose des activités de groupe ou des réunions d'informations destinées aux</a:t>
            </a:r>
          </a:p>
          <a:p>
            <a:r>
              <a:rPr lang="fr-FR" sz="1200" kern="1200" baseline="0" dirty="0">
                <a:solidFill>
                  <a:schemeClr val="tx1"/>
                </a:solidFill>
                <a:latin typeface="+mn-lt"/>
              </a:rPr>
              <a:t>adolescentes qui fournissent des informations sur la santé reproductive, vous pouvez également l'orienter vers ces services. Votre organisme peut également organiser la venue dans votre centre d'un spécialiste de la santé reproductive qui animera régulièrement une</a:t>
            </a:r>
          </a:p>
          <a:p>
            <a:r>
              <a:rPr lang="fr-FR" sz="1200" kern="1200" baseline="0" dirty="0">
                <a:solidFill>
                  <a:schemeClr val="tx1"/>
                </a:solidFill>
                <a:latin typeface="+mn-lt"/>
              </a:rPr>
              <a:t>réunion d'informations devant des groupes de jeunes filles.</a:t>
            </a:r>
          </a:p>
          <a:p>
            <a:r>
              <a:rPr lang="fr-FR" sz="1200" b="1" kern="1200" baseline="0" dirty="0">
                <a:solidFill>
                  <a:schemeClr val="tx1"/>
                </a:solidFill>
                <a:latin typeface="+mn-lt"/>
              </a:rPr>
              <a:t>Informations/Soutien juridiques. </a:t>
            </a:r>
            <a:r>
              <a:rPr lang="fr-FR" sz="1200" kern="1200" baseline="0" dirty="0">
                <a:solidFill>
                  <a:schemeClr val="tx1"/>
                </a:solidFill>
                <a:latin typeface="+mn-lt"/>
              </a:rPr>
              <a:t>En fonction du contexte, vous devrez peut-être également fournir à la jeune fille des informations</a:t>
            </a:r>
          </a:p>
          <a:p>
            <a:r>
              <a:rPr lang="fr-FR" sz="1200" kern="1200" baseline="0" dirty="0">
                <a:solidFill>
                  <a:schemeClr val="tx1"/>
                </a:solidFill>
                <a:latin typeface="+mn-lt"/>
              </a:rPr>
              <a:t>juridiques ou l'orienter vers un organisme qui pourra le faire. Vous devez lui fournir des informations juridiques</a:t>
            </a:r>
          </a:p>
          <a:p>
            <a:r>
              <a:rPr lang="fr-FR" sz="1200" kern="1200" baseline="0" dirty="0">
                <a:solidFill>
                  <a:schemeClr val="tx1"/>
                </a:solidFill>
                <a:latin typeface="+mn-lt"/>
              </a:rPr>
              <a:t>précises sur ses droits et protections en vertu de la législation nationale et du droit coutumier, notamment si elle souhaite</a:t>
            </a:r>
          </a:p>
          <a:p>
            <a:r>
              <a:rPr lang="fr-FR" sz="1200" kern="1200" baseline="0" dirty="0">
                <a:solidFill>
                  <a:schemeClr val="tx1"/>
                </a:solidFill>
                <a:latin typeface="+mn-lt"/>
              </a:rPr>
              <a:t>empêcher que le mariage ait lieu ou si, une fois mariée, elle veut échapper au mariage ou obtenir</a:t>
            </a:r>
          </a:p>
          <a:p>
            <a:r>
              <a:rPr lang="fr-FR" sz="1200" kern="1200" baseline="0" dirty="0">
                <a:solidFill>
                  <a:schemeClr val="tx1"/>
                </a:solidFill>
                <a:latin typeface="+mn-lt"/>
              </a:rPr>
              <a:t>officiellement le divorce.</a:t>
            </a:r>
          </a:p>
          <a:p>
            <a:endParaRPr lang="fr-FR" sz="1200" kern="1200" baseline="0" dirty="0">
              <a:solidFill>
                <a:schemeClr val="tx1"/>
              </a:solidFill>
              <a:latin typeface="+mn-lt"/>
              <a:ea typeface="+mn-ea"/>
              <a:cs typeface="+mn-cs"/>
            </a:endParaRPr>
          </a:p>
          <a:p>
            <a:r>
              <a:rPr lang="fr-FR" sz="1200" b="1" kern="1200" baseline="0" dirty="0">
                <a:solidFill>
                  <a:schemeClr val="tx1"/>
                </a:solidFill>
                <a:latin typeface="+mn-lt"/>
              </a:rPr>
              <a:t>Faites en sorte que la jeune fille bénéficie ou continue de bénéficier des services de soutien </a:t>
            </a:r>
            <a:r>
              <a:rPr lang="fr-FR" sz="1200" kern="1200" baseline="0" dirty="0">
                <a:solidFill>
                  <a:schemeClr val="tx1"/>
                </a:solidFill>
                <a:latin typeface="+mn-lt"/>
              </a:rPr>
              <a:t>afin que vous (ou votre organisme) puissiez maintenir une</a:t>
            </a:r>
          </a:p>
          <a:p>
            <a:r>
              <a:rPr lang="fr-FR" sz="1200" kern="1200" baseline="0" dirty="0">
                <a:solidFill>
                  <a:schemeClr val="tx1"/>
                </a:solidFill>
                <a:latin typeface="+mn-lt"/>
              </a:rPr>
              <a:t>relation avec elle et lui donner l'occasion d'être avec d'autres jeunes filles, de se faire des amis et de se construire un</a:t>
            </a:r>
          </a:p>
          <a:p>
            <a:r>
              <a:rPr lang="fr-FR" sz="1200" kern="1200" baseline="0" dirty="0">
                <a:solidFill>
                  <a:schemeClr val="tx1"/>
                </a:solidFill>
                <a:latin typeface="+mn-lt"/>
              </a:rPr>
              <a:t>réseau de soutien social.</a:t>
            </a:r>
          </a:p>
          <a:p>
            <a:endParaRPr lang="fr-FR" sz="1200" kern="1200" baseline="0" dirty="0">
              <a:solidFill>
                <a:schemeClr val="tx1"/>
              </a:solidFill>
              <a:latin typeface="+mn-lt"/>
              <a:ea typeface="+mn-ea"/>
              <a:cs typeface="+mn-cs"/>
            </a:endParaRPr>
          </a:p>
          <a:p>
            <a:r>
              <a:rPr lang="fr-FR" sz="1200" b="1" kern="1200" baseline="0" dirty="0">
                <a:solidFill>
                  <a:schemeClr val="tx1"/>
                </a:solidFill>
                <a:latin typeface="+mn-lt"/>
              </a:rPr>
              <a:t>Aidez la jeune fille à identifier une personne de son entourage qui la soutient. </a:t>
            </a:r>
            <a:r>
              <a:rPr lang="fr-FR" sz="1200" kern="1200" baseline="0" dirty="0">
                <a:solidFill>
                  <a:schemeClr val="tx1"/>
                </a:solidFill>
                <a:latin typeface="+mn-lt"/>
              </a:rPr>
              <a:t>L'idéal est quelqu'un qu'elle voit régulièrement</a:t>
            </a:r>
          </a:p>
          <a:p>
            <a:r>
              <a:rPr lang="fr-FR" sz="1200" kern="1200" baseline="0" dirty="0">
                <a:solidFill>
                  <a:schemeClr val="tx1"/>
                </a:solidFill>
                <a:latin typeface="+mn-lt"/>
              </a:rPr>
              <a:t>et avec qui elle peut parler de ses soucis, de ses craintes et de ses problèmes.</a:t>
            </a:r>
          </a:p>
          <a:p>
            <a:endParaRPr lang="fr-FR" sz="1200" kern="1200" baseline="0" dirty="0">
              <a:solidFill>
                <a:schemeClr val="tx1"/>
              </a:solidFill>
              <a:latin typeface="+mn-lt"/>
              <a:ea typeface="+mn-ea"/>
              <a:cs typeface="+mn-cs"/>
            </a:endParaRPr>
          </a:p>
          <a:p>
            <a:r>
              <a:rPr lang="fr-FR" sz="1200" b="1" kern="1200" baseline="0" dirty="0">
                <a:solidFill>
                  <a:schemeClr val="tx1"/>
                </a:solidFill>
                <a:latin typeface="+mn-lt"/>
              </a:rPr>
              <a:t>Aidez-la à identifier des stratégies d'adaptation positive. </a:t>
            </a:r>
            <a:r>
              <a:rPr lang="fr-FR" sz="1200" kern="1200" baseline="0" dirty="0">
                <a:solidFill>
                  <a:schemeClr val="tx1"/>
                </a:solidFill>
                <a:latin typeface="+mn-lt"/>
              </a:rPr>
              <a:t>Demandez à la jeune fille ce qu'elle fait actuellement qui peut l'aider lorsqu'elle</a:t>
            </a:r>
          </a:p>
          <a:p>
            <a:r>
              <a:rPr lang="fr-FR" sz="1200" kern="1200" baseline="0" dirty="0">
                <a:solidFill>
                  <a:schemeClr val="tx1"/>
                </a:solidFill>
                <a:latin typeface="+mn-lt"/>
              </a:rPr>
              <a:t>se sent triste ou bouleversée. Tentez de la sensibiliser aux pratiques existantes, et aidez-la à identifier les nouvelles pratiques qui s'appuient sur</a:t>
            </a:r>
          </a:p>
          <a:p>
            <a:r>
              <a:rPr lang="fr-FR" sz="1200" kern="1200" baseline="0" dirty="0">
                <a:solidFill>
                  <a:schemeClr val="tx1"/>
                </a:solidFill>
                <a:latin typeface="+mn-lt"/>
              </a:rPr>
              <a:t>les sources de soutien qu'elle trouve dans son entourage, les activités qui lui donnent du plaisir ou qui la calment et qui reposent sur ses forces.</a:t>
            </a:r>
          </a:p>
          <a:p>
            <a:endParaRPr lang="fr-FR" sz="1200" kern="1200" baseline="0" dirty="0">
              <a:solidFill>
                <a:schemeClr val="tx1"/>
              </a:solidFill>
              <a:latin typeface="+mn-lt"/>
              <a:ea typeface="+mn-ea"/>
              <a:cs typeface="+mn-cs"/>
            </a:endParaRPr>
          </a:p>
          <a:p>
            <a:r>
              <a:rPr lang="fr-FR" sz="1200" b="1" kern="1200" baseline="0" dirty="0">
                <a:solidFill>
                  <a:schemeClr val="tx1"/>
                </a:solidFill>
                <a:latin typeface="+mn-lt"/>
              </a:rPr>
              <a:t>Plaidez en faveur de la jeune fille. </a:t>
            </a:r>
            <a:r>
              <a:rPr lang="fr-FR" sz="1200" kern="1200" baseline="0" dirty="0">
                <a:solidFill>
                  <a:schemeClr val="tx1"/>
                </a:solidFill>
                <a:latin typeface="+mn-lt"/>
              </a:rPr>
              <a:t>Si cela est sans danger, parlez avec le parent, la personne qui s'occupe d'elle ou un adulte qui la soutient, des façons</a:t>
            </a:r>
          </a:p>
          <a:p>
            <a:r>
              <a:rPr lang="fr-FR" sz="1200" kern="1200" baseline="0" dirty="0">
                <a:solidFill>
                  <a:schemeClr val="tx1"/>
                </a:solidFill>
                <a:latin typeface="+mn-lt"/>
              </a:rPr>
              <a:t>de prendre en compte le meilleur intérêt de la jeune fille dans le cadre des négociations de mariage, comme faire en sorte que son droit d'accès</a:t>
            </a:r>
          </a:p>
          <a:p>
            <a:r>
              <a:rPr lang="fr-FR" sz="1200" kern="1200" baseline="0" dirty="0">
                <a:solidFill>
                  <a:schemeClr val="tx1"/>
                </a:solidFill>
                <a:latin typeface="+mn-lt"/>
              </a:rPr>
              <a:t>à l'éducation et aux services de santé soit préservé.</a:t>
            </a:r>
          </a:p>
          <a:p>
            <a:endParaRPr lang="fr-FR" sz="1200" kern="1200" baseline="0" dirty="0">
              <a:solidFill>
                <a:schemeClr val="tx1"/>
              </a:solidFill>
              <a:latin typeface="+mn-lt"/>
              <a:ea typeface="+mn-ea"/>
              <a:cs typeface="+mn-cs"/>
            </a:endParaRPr>
          </a:p>
          <a:p>
            <a:r>
              <a:rPr lang="fr-FR" sz="1200" b="1" kern="1200" baseline="0" dirty="0">
                <a:solidFill>
                  <a:schemeClr val="tx1"/>
                </a:solidFill>
                <a:latin typeface="+mn-lt"/>
              </a:rPr>
              <a:t>Impliquez un adulte qui la soutient. </a:t>
            </a:r>
            <a:r>
              <a:rPr lang="fr-FR" sz="1200" kern="1200" baseline="0" dirty="0">
                <a:solidFill>
                  <a:schemeClr val="tx1"/>
                </a:solidFill>
                <a:latin typeface="+mn-lt"/>
              </a:rPr>
              <a:t>Si le mariage doit être célébré, il est encore plus important que la</a:t>
            </a:r>
          </a:p>
          <a:p>
            <a:r>
              <a:rPr lang="fr-FR" sz="1200" kern="1200" baseline="0" dirty="0">
                <a:solidFill>
                  <a:schemeClr val="tx1"/>
                </a:solidFill>
                <a:latin typeface="+mn-lt"/>
              </a:rPr>
              <a:t>jeune fille ait une personne de son entourage qui la soutient. Si cela est sans danger, vous pouvez en discuter avec le parent, la personne qui s'occupe d'elle ou un autre</a:t>
            </a:r>
          </a:p>
          <a:p>
            <a:r>
              <a:rPr lang="fr-FR" sz="1200" kern="1200" baseline="0" dirty="0">
                <a:solidFill>
                  <a:schemeClr val="tx1"/>
                </a:solidFill>
                <a:latin typeface="+mn-lt"/>
              </a:rPr>
              <a:t>adulte de confiance pour vous assurer qu'il/elle connaît les conséquences d'un mariage précoce et certains des risques pour la sécurité de la jeune fille, et qu'il/elle sait</a:t>
            </a:r>
          </a:p>
          <a:p>
            <a:r>
              <a:rPr lang="fr-FR" sz="1200" kern="1200" baseline="0" dirty="0">
                <a:solidFill>
                  <a:schemeClr val="tx1"/>
                </a:solidFill>
                <a:latin typeface="+mn-lt"/>
              </a:rPr>
              <a:t>toujours comment la soutenir.</a:t>
            </a:r>
          </a:p>
          <a:p>
            <a:endParaRPr lang="fr-FR" baseline="0"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14</a:t>
            </a:fld>
            <a:endParaRPr lang="fr-FR"/>
          </a:p>
        </p:txBody>
      </p:sp>
    </p:spTree>
    <p:extLst>
      <p:ext uri="{BB962C8B-B14F-4D97-AF65-F5344CB8AC3E}">
        <p14:creationId xmlns:p14="http://schemas.microsoft.com/office/powerpoint/2010/main" val="23734312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baseline="0" dirty="0">
                <a:solidFill>
                  <a:schemeClr val="tx1"/>
                </a:solidFill>
                <a:latin typeface="+mn-lt"/>
              </a:rPr>
              <a:t>Les jeunes filles qui sont déjà mariées et qui n'ont pas encore cherché à bénéficier de vos services en tant que survivantes de violences ont également besoin de notre</a:t>
            </a:r>
          </a:p>
          <a:p>
            <a:r>
              <a:rPr lang="fr-FR" sz="1200" kern="1200" baseline="0" dirty="0">
                <a:solidFill>
                  <a:schemeClr val="tx1"/>
                </a:solidFill>
                <a:latin typeface="+mn-lt"/>
              </a:rPr>
              <a:t>soutien. Si votre organisme travaille déjà avec des adolescentes ou s'il prévoit de le faire, créez un lieu</a:t>
            </a:r>
          </a:p>
          <a:p>
            <a:r>
              <a:rPr lang="fr-FR" sz="1200" kern="1200" baseline="0" dirty="0">
                <a:solidFill>
                  <a:schemeClr val="tx1"/>
                </a:solidFill>
                <a:latin typeface="+mn-lt"/>
              </a:rPr>
              <a:t>et un espace pour que les jeunes filles mariées puissent bénéficier de vos services de groupe, ce qui peut éventuellement vous permettre de vous impliquer</a:t>
            </a:r>
          </a:p>
          <a:p>
            <a:r>
              <a:rPr lang="fr-FR" sz="1200" kern="1200" baseline="0" dirty="0">
                <a:solidFill>
                  <a:schemeClr val="tx1"/>
                </a:solidFill>
                <a:latin typeface="+mn-lt"/>
              </a:rPr>
              <a:t>à titre individuel auprès d'elles de manière à pouvoir leur fournir un soutien, eu égard à leur situation de jeunes mariées et de jeunes mères.</a:t>
            </a:r>
          </a:p>
          <a:p>
            <a:r>
              <a:rPr lang="fr-FR" sz="1200" kern="1200" baseline="0" dirty="0">
                <a:solidFill>
                  <a:schemeClr val="tx1"/>
                </a:solidFill>
                <a:latin typeface="+mn-lt"/>
              </a:rPr>
              <a:t>Dès qu'une jeune fille a consenti à bénéficier de services individuels, les réponses individuelles doivent porter sur la compréhension et</a:t>
            </a:r>
          </a:p>
          <a:p>
            <a:r>
              <a:rPr lang="fr-FR" sz="1200" kern="1200" baseline="0" dirty="0">
                <a:solidFill>
                  <a:schemeClr val="tx1"/>
                </a:solidFill>
                <a:latin typeface="+mn-lt"/>
              </a:rPr>
              <a:t>la réponse aux besoins actuels de la jeune fille et permettre de l'aider à réduire au maximum les risques de violence et les complications pour sa santé.</a:t>
            </a:r>
          </a:p>
          <a:p>
            <a:r>
              <a:rPr lang="fr-FR" sz="1200" kern="1200" baseline="0" dirty="0">
                <a:solidFill>
                  <a:schemeClr val="tx1"/>
                </a:solidFill>
                <a:latin typeface="+mn-lt"/>
              </a:rPr>
              <a:t>Dans ces cas-là, vous pouvez utiliser une approche standard axée sur les survivantes de la gestion des cas, en vous concentrant sur l'évaluation</a:t>
            </a:r>
          </a:p>
          <a:p>
            <a:r>
              <a:rPr lang="fr-FR" sz="1200" kern="1200" baseline="0" dirty="0">
                <a:solidFill>
                  <a:schemeClr val="tx1"/>
                </a:solidFill>
                <a:latin typeface="+mn-lt"/>
              </a:rPr>
              <a:t>de la sécurité, de la santé, de l'état psychologique et du bien-être économique. Voici quelques points clés d'évaluation auxquels vous devez</a:t>
            </a:r>
          </a:p>
          <a:p>
            <a:r>
              <a:rPr lang="fr-FR" sz="1200" kern="1200" baseline="0" dirty="0">
                <a:solidFill>
                  <a:schemeClr val="tx1"/>
                </a:solidFill>
                <a:latin typeface="+mn-lt"/>
              </a:rPr>
              <a:t>être particulièrement sensibles :</a:t>
            </a:r>
          </a:p>
          <a:p>
            <a:endParaRPr lang="fr-FR" sz="1200" kern="1200" baseline="0" dirty="0">
              <a:solidFill>
                <a:schemeClr val="tx1"/>
              </a:solidFill>
              <a:latin typeface="+mn-lt"/>
              <a:ea typeface="+mn-ea"/>
              <a:cs typeface="+mn-cs"/>
            </a:endParaRPr>
          </a:p>
          <a:p>
            <a:pPr>
              <a:buFont typeface="Arial" pitchFamily="34" charset="0"/>
              <a:buChar char="•"/>
            </a:pPr>
            <a:r>
              <a:rPr lang="fr-FR" sz="1200" kern="1200" baseline="0" dirty="0">
                <a:solidFill>
                  <a:schemeClr val="tx1"/>
                </a:solidFill>
                <a:latin typeface="+mn-lt"/>
              </a:rPr>
              <a:t> Rapports sexuels : Sont-ils imposés au sein du mariage ? Sont-ils douloureux ?</a:t>
            </a:r>
          </a:p>
          <a:p>
            <a:r>
              <a:rPr lang="fr-FR" sz="1200" kern="1200" baseline="0" dirty="0">
                <a:solidFill>
                  <a:schemeClr val="tx1"/>
                </a:solidFill>
                <a:latin typeface="+mn-lt"/>
              </a:rPr>
              <a:t>Existe-t-il un risque de transmission du VIH ?</a:t>
            </a:r>
          </a:p>
          <a:p>
            <a:pPr>
              <a:buFont typeface="Arial" pitchFamily="34" charset="0"/>
              <a:buChar char="•"/>
            </a:pPr>
            <a:r>
              <a:rPr lang="fr-FR" sz="1200" kern="1200" baseline="0" dirty="0">
                <a:solidFill>
                  <a:schemeClr val="tx1"/>
                </a:solidFill>
                <a:latin typeface="+mn-lt"/>
              </a:rPr>
              <a:t> Ce que la jeune fille connaît de la santé reproductive et de son propre corps.</a:t>
            </a:r>
          </a:p>
          <a:p>
            <a:pPr>
              <a:buFont typeface="Arial" pitchFamily="34" charset="0"/>
              <a:buChar char="•"/>
            </a:pPr>
            <a:r>
              <a:rPr lang="fr-FR" sz="1200" kern="1200" baseline="0" dirty="0">
                <a:solidFill>
                  <a:schemeClr val="tx1"/>
                </a:solidFill>
                <a:latin typeface="+mn-lt"/>
              </a:rPr>
              <a:t> Grossesse : la jeune fille est-elle enceinte ? Si oui, que veut-elle faire ? A-t-elle bénéficié de soins médicaux appropriés ? A-t-elle</a:t>
            </a:r>
          </a:p>
          <a:p>
            <a:r>
              <a:rPr lang="fr-FR" sz="1200" kern="1200" baseline="0" dirty="0">
                <a:solidFill>
                  <a:schemeClr val="tx1"/>
                </a:solidFill>
                <a:latin typeface="+mn-lt"/>
              </a:rPr>
              <a:t>quelqu'un pour l'aider tout au long de sa grossesse ? La jeune fille a-t-elle d'autres enfants et/ou sait-elle comment</a:t>
            </a:r>
          </a:p>
          <a:p>
            <a:r>
              <a:rPr lang="fr-FR" sz="1200" kern="1200" baseline="0" dirty="0">
                <a:solidFill>
                  <a:schemeClr val="tx1"/>
                </a:solidFill>
                <a:latin typeface="+mn-lt"/>
              </a:rPr>
              <a:t>s'occuper d'un nouveau-né ?</a:t>
            </a:r>
          </a:p>
          <a:p>
            <a:pPr>
              <a:buFont typeface="Arial" pitchFamily="34" charset="0"/>
              <a:buChar char="•"/>
            </a:pPr>
            <a:r>
              <a:rPr lang="fr-FR" sz="1200" kern="1200" baseline="0" dirty="0">
                <a:solidFill>
                  <a:schemeClr val="tx1"/>
                </a:solidFill>
                <a:latin typeface="+mn-lt"/>
              </a:rPr>
              <a:t> Subit-elle des violences conjugales ?</a:t>
            </a:r>
          </a:p>
          <a:p>
            <a:pPr>
              <a:buFont typeface="Arial" pitchFamily="34" charset="0"/>
              <a:buChar char="•"/>
            </a:pPr>
            <a:r>
              <a:rPr lang="fr-FR" sz="1200" kern="1200" baseline="0" dirty="0">
                <a:solidFill>
                  <a:schemeClr val="tx1"/>
                </a:solidFill>
                <a:latin typeface="+mn-lt"/>
              </a:rPr>
              <a:t> Est-elle maltraitée par d'autres membres de la famille ?</a:t>
            </a:r>
          </a:p>
          <a:p>
            <a:pPr>
              <a:buFont typeface="Arial" pitchFamily="34" charset="0"/>
              <a:buChar char="•"/>
            </a:pPr>
            <a:r>
              <a:rPr lang="fr-FR" sz="1200" kern="1200" baseline="0" dirty="0">
                <a:solidFill>
                  <a:schemeClr val="tx1"/>
                </a:solidFill>
                <a:latin typeface="+mn-lt"/>
              </a:rPr>
              <a:t> Argent : qui le gagne ? Qui le contrôle ?</a:t>
            </a:r>
            <a:endParaRPr lang="fr-FR" dirty="0"/>
          </a:p>
          <a:p>
            <a:pPr>
              <a:buClr>
                <a:schemeClr val="accent4">
                  <a:lumMod val="75000"/>
                </a:schemeClr>
              </a:buClr>
              <a:buFont typeface="Arial" panose="020B0604020202020204" pitchFamily="34" charset="0"/>
              <a:buNone/>
            </a:pPr>
            <a:endParaRPr lang="fr-FR" dirty="0"/>
          </a:p>
          <a:p>
            <a:r>
              <a:rPr lang="fr-FR" smtClean="0"/>
              <a:t>Votre évaluation fournira des renseignements pour l'élaboration d'un plan d'action offrant un large éventail de réponses. Vous devez également :</a:t>
            </a:r>
          </a:p>
          <a:p>
            <a:endParaRPr lang="fr-FR" sz="1200" kern="1200" baseline="0" dirty="0">
              <a:solidFill>
                <a:schemeClr val="tx1"/>
              </a:solidFill>
              <a:latin typeface="+mn-lt"/>
              <a:ea typeface="+mn-ea"/>
              <a:cs typeface="+mn-cs"/>
            </a:endParaRPr>
          </a:p>
          <a:p>
            <a:r>
              <a:rPr lang="fr-FR" sz="1200" kern="1200" baseline="0" dirty="0">
                <a:solidFill>
                  <a:schemeClr val="tx1"/>
                </a:solidFill>
                <a:latin typeface="+mn-lt"/>
              </a:rPr>
              <a:t>Informer la jeune fille sur :</a:t>
            </a:r>
          </a:p>
          <a:p>
            <a:pPr>
              <a:buFont typeface="Arial" pitchFamily="34" charset="0"/>
              <a:buChar char="•"/>
            </a:pPr>
            <a:r>
              <a:rPr lang="fr-FR" sz="1200" kern="1200" baseline="0" dirty="0">
                <a:solidFill>
                  <a:schemeClr val="tx1"/>
                </a:solidFill>
                <a:latin typeface="+mn-lt"/>
              </a:rPr>
              <a:t> Les conséquences psychosociales, en matière de santé et de sécurité du mariage précoce</a:t>
            </a:r>
          </a:p>
          <a:p>
            <a:pPr>
              <a:buFont typeface="Arial" pitchFamily="34" charset="0"/>
              <a:buChar char="•"/>
            </a:pPr>
            <a:r>
              <a:rPr lang="fr-FR" sz="1200" kern="1200" baseline="0" dirty="0">
                <a:solidFill>
                  <a:schemeClr val="tx1"/>
                </a:solidFill>
                <a:latin typeface="+mn-lt"/>
              </a:rPr>
              <a:t> Les services de santé en général et de santé reproductive en particulier, les services relatifs à la sécurité, les services de soutien psychosocial et les autres</a:t>
            </a:r>
          </a:p>
          <a:p>
            <a:r>
              <a:rPr lang="fr-FR" sz="1200" kern="1200" baseline="0" dirty="0">
                <a:solidFill>
                  <a:schemeClr val="tx1"/>
                </a:solidFill>
                <a:latin typeface="+mn-lt"/>
              </a:rPr>
              <a:t>dispositifs de soutien susceptibles de l'aider</a:t>
            </a:r>
          </a:p>
          <a:p>
            <a:pPr>
              <a:buFont typeface="Arial" pitchFamily="34" charset="0"/>
              <a:buChar char="•"/>
            </a:pPr>
            <a:r>
              <a:rPr lang="fr-FR" sz="1200" kern="1200" baseline="0" dirty="0">
                <a:solidFill>
                  <a:schemeClr val="tx1"/>
                </a:solidFill>
                <a:latin typeface="+mn-lt"/>
              </a:rPr>
              <a:t> Le conseil et les services juridiques afin qu'elle puisse comprendre ses droits au sein du mariage et les options dont elle dispose si</a:t>
            </a:r>
          </a:p>
          <a:p>
            <a:r>
              <a:rPr lang="fr-FR" sz="1200" kern="1200" baseline="0" dirty="0">
                <a:solidFill>
                  <a:schemeClr val="tx1"/>
                </a:solidFill>
                <a:latin typeface="+mn-lt"/>
              </a:rPr>
              <a:t>elle décide de partir.</a:t>
            </a:r>
          </a:p>
          <a:p>
            <a:pPr>
              <a:buFont typeface="Arial" pitchFamily="34" charset="0"/>
              <a:buChar char="•"/>
            </a:pPr>
            <a:r>
              <a:rPr lang="fr-FR" sz="1200" kern="1200" baseline="0" dirty="0">
                <a:solidFill>
                  <a:schemeClr val="tx1"/>
                </a:solidFill>
                <a:latin typeface="+mn-lt"/>
              </a:rPr>
              <a:t> Élaborez un plan visant à assurer sa sécurité.</a:t>
            </a:r>
          </a:p>
          <a:p>
            <a:pPr>
              <a:buFont typeface="Arial" pitchFamily="34" charset="0"/>
              <a:buChar char="•"/>
            </a:pPr>
            <a:r>
              <a:rPr lang="fr-FR" sz="1200" kern="1200" baseline="0" dirty="0">
                <a:solidFill>
                  <a:schemeClr val="tx1"/>
                </a:solidFill>
                <a:latin typeface="+mn-lt"/>
              </a:rPr>
              <a:t> Aidez la jeune fille à identifier une personne de son entourage qui la soutient. L'idéal est quelqu'un qu'elle voit régulièrement</a:t>
            </a:r>
          </a:p>
          <a:p>
            <a:r>
              <a:rPr lang="fr-FR" sz="1200" kern="1200" baseline="0" dirty="0">
                <a:solidFill>
                  <a:schemeClr val="tx1"/>
                </a:solidFill>
                <a:latin typeface="+mn-lt"/>
              </a:rPr>
              <a:t>et avec qui elle peut parler de ses soucis, de ses craintes et de ses problèmes.</a:t>
            </a:r>
          </a:p>
          <a:p>
            <a:pPr>
              <a:buFont typeface="Arial" pitchFamily="34" charset="0"/>
              <a:buChar char="•"/>
            </a:pPr>
            <a:r>
              <a:rPr lang="fr-FR" sz="1200" kern="1200" baseline="0" dirty="0">
                <a:solidFill>
                  <a:schemeClr val="tx1"/>
                </a:solidFill>
                <a:latin typeface="+mn-lt"/>
              </a:rPr>
              <a:t> Aidez la jeune fille à identifier des stratégies d'adaptation positive. Vous pouvez tout simplement lui demander ce qu'elle aime faire,</a:t>
            </a:r>
          </a:p>
          <a:p>
            <a:r>
              <a:rPr lang="fr-FR" sz="1200" kern="1200" baseline="0" dirty="0">
                <a:solidFill>
                  <a:schemeClr val="tx1"/>
                </a:solidFill>
                <a:latin typeface="+mn-lt"/>
              </a:rPr>
              <a:t>ce qui la fait sourire ou ce qui la calme ou l'apaise. Discutez avec elle pour savoir si elle fait tout cela</a:t>
            </a:r>
          </a:p>
          <a:p>
            <a:r>
              <a:rPr lang="fr-FR" sz="1200" kern="1200" baseline="0" dirty="0">
                <a:solidFill>
                  <a:schemeClr val="tx1"/>
                </a:solidFill>
                <a:latin typeface="+mn-lt"/>
              </a:rPr>
              <a:t>et si/comment cela fonctionne. Discutez avec elle pour savoir comment elle pourrait utiliser ces stratégies lorsqu'elle</a:t>
            </a:r>
          </a:p>
          <a:p>
            <a:r>
              <a:rPr lang="fr-FR" sz="1200" kern="1200" baseline="0" dirty="0">
                <a:solidFill>
                  <a:schemeClr val="tx1"/>
                </a:solidFill>
                <a:latin typeface="+mn-lt"/>
              </a:rPr>
              <a:t>n'a pas le moral ou qu'elle est bouleversée.</a:t>
            </a:r>
          </a:p>
          <a:p>
            <a:pPr>
              <a:buFont typeface="Arial" pitchFamily="34" charset="0"/>
              <a:buChar char="•"/>
            </a:pPr>
            <a:r>
              <a:rPr lang="fr-FR" sz="1200" kern="1200" baseline="0" dirty="0">
                <a:solidFill>
                  <a:schemeClr val="tx1"/>
                </a:solidFill>
                <a:latin typeface="+mn-lt"/>
              </a:rPr>
              <a:t> Vous pouvez toujours tenter de travailler avec un adulte qui la soutient pour vous assurer que la jeune fille a un adulte positif et attentionné dans son</a:t>
            </a:r>
          </a:p>
          <a:p>
            <a:r>
              <a:rPr lang="fr-FR" sz="1200" kern="1200" baseline="0" dirty="0">
                <a:solidFill>
                  <a:schemeClr val="tx1"/>
                </a:solidFill>
                <a:latin typeface="+mn-lt"/>
              </a:rPr>
              <a:t>entourage, et qu'elle est en contact avec cette personne.</a:t>
            </a:r>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15</a:t>
            </a:fld>
            <a:endParaRPr lang="fr-FR"/>
          </a:p>
        </p:txBody>
      </p:sp>
    </p:spTree>
    <p:extLst>
      <p:ext uri="{BB962C8B-B14F-4D97-AF65-F5344CB8AC3E}">
        <p14:creationId xmlns:p14="http://schemas.microsoft.com/office/powerpoint/2010/main" val="17022588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Votre plan d'action doit :</a:t>
            </a:r>
          </a:p>
          <a:p>
            <a:endParaRPr lang="fr-FR" sz="1200" kern="1200" baseline="0" dirty="0">
              <a:solidFill>
                <a:schemeClr val="tx1"/>
              </a:solidFill>
              <a:latin typeface="+mn-lt"/>
              <a:ea typeface="+mn-ea"/>
              <a:cs typeface="+mn-cs"/>
            </a:endParaRPr>
          </a:p>
          <a:p>
            <a:r>
              <a:rPr lang="fr-FR" sz="1200" kern="1200" baseline="0" dirty="0">
                <a:solidFill>
                  <a:schemeClr val="tx1"/>
                </a:solidFill>
                <a:latin typeface="+mn-lt"/>
              </a:rPr>
              <a:t>Informer la jeune fille sur :</a:t>
            </a:r>
          </a:p>
          <a:p>
            <a:pPr>
              <a:buFont typeface="Arial" pitchFamily="34" charset="0"/>
              <a:buChar char="•"/>
            </a:pPr>
            <a:r>
              <a:rPr lang="fr-FR" sz="1200" kern="1200" baseline="0" dirty="0">
                <a:solidFill>
                  <a:schemeClr val="tx1"/>
                </a:solidFill>
                <a:latin typeface="+mn-lt"/>
              </a:rPr>
              <a:t> Les conséquences psychosociales, en matière de santé et de sécurité du mariage précoce</a:t>
            </a:r>
          </a:p>
          <a:p>
            <a:pPr>
              <a:buFont typeface="Arial" pitchFamily="34" charset="0"/>
              <a:buChar char="•"/>
            </a:pPr>
            <a:r>
              <a:rPr lang="fr-FR" sz="1200" kern="1200" baseline="0" dirty="0">
                <a:solidFill>
                  <a:schemeClr val="tx1"/>
                </a:solidFill>
                <a:latin typeface="+mn-lt"/>
              </a:rPr>
              <a:t> Les services de santé en général et de santé reproductive en particulier, les services relatifs à la sécurité, les services de soutien psychosocial et les autres</a:t>
            </a:r>
          </a:p>
          <a:p>
            <a:r>
              <a:rPr lang="fr-FR" sz="1200" kern="1200" baseline="0" dirty="0">
                <a:solidFill>
                  <a:schemeClr val="tx1"/>
                </a:solidFill>
                <a:latin typeface="+mn-lt"/>
              </a:rPr>
              <a:t>dispositifs de soutien susceptibles de l'aider</a:t>
            </a:r>
          </a:p>
          <a:p>
            <a:pPr>
              <a:buFont typeface="Arial" pitchFamily="34" charset="0"/>
              <a:buChar char="•"/>
            </a:pPr>
            <a:r>
              <a:rPr lang="fr-FR" sz="1200" kern="1200" baseline="0" dirty="0">
                <a:solidFill>
                  <a:schemeClr val="tx1"/>
                </a:solidFill>
                <a:latin typeface="+mn-lt"/>
              </a:rPr>
              <a:t> Le conseil et les services juridiques afin qu'elle puisse comprendre ses droits au sein du mariage et les options dont elle dispose si</a:t>
            </a:r>
          </a:p>
          <a:p>
            <a:r>
              <a:rPr lang="fr-FR" sz="1200" kern="1200" baseline="0" dirty="0">
                <a:solidFill>
                  <a:schemeClr val="tx1"/>
                </a:solidFill>
                <a:latin typeface="+mn-lt"/>
              </a:rPr>
              <a:t>elle décide de partir.</a:t>
            </a:r>
          </a:p>
          <a:p>
            <a:pPr>
              <a:buFont typeface="Arial" pitchFamily="34" charset="0"/>
              <a:buChar char="•"/>
            </a:pPr>
            <a:r>
              <a:rPr lang="fr-FR" sz="1200" kern="1200" baseline="0" dirty="0">
                <a:solidFill>
                  <a:schemeClr val="tx1"/>
                </a:solidFill>
                <a:latin typeface="+mn-lt"/>
              </a:rPr>
              <a:t> Élaborez un plan visant à assurer sa sécurité.</a:t>
            </a:r>
          </a:p>
          <a:p>
            <a:pPr>
              <a:buFont typeface="Arial" pitchFamily="34" charset="0"/>
              <a:buChar char="•"/>
            </a:pPr>
            <a:r>
              <a:rPr lang="fr-FR" sz="1200" kern="1200" baseline="0" dirty="0">
                <a:solidFill>
                  <a:schemeClr val="tx1"/>
                </a:solidFill>
                <a:latin typeface="+mn-lt"/>
              </a:rPr>
              <a:t> Aidez la jeune fille à identifier une personne de son entourage qui la soutient. L'idéal est quelqu'un qu'elle voit régulièrement</a:t>
            </a:r>
          </a:p>
          <a:p>
            <a:r>
              <a:rPr lang="fr-FR" sz="1200" kern="1200" baseline="0" dirty="0">
                <a:solidFill>
                  <a:schemeClr val="tx1"/>
                </a:solidFill>
                <a:latin typeface="+mn-lt"/>
              </a:rPr>
              <a:t>et avec qui elle peut parler de ses soucis, de ses craintes et de ses problèmes.</a:t>
            </a:r>
          </a:p>
          <a:p>
            <a:pPr>
              <a:buFont typeface="Arial" pitchFamily="34" charset="0"/>
              <a:buChar char="•"/>
            </a:pPr>
            <a:r>
              <a:rPr lang="fr-FR" sz="1200" kern="1200" baseline="0" dirty="0">
                <a:solidFill>
                  <a:schemeClr val="tx1"/>
                </a:solidFill>
                <a:latin typeface="+mn-lt"/>
              </a:rPr>
              <a:t> Aidez la jeune fille à identifier des stratégies d'adaptation positive. Vous pouvez tout simplement lui demander ce qu'elle aime faire,</a:t>
            </a:r>
          </a:p>
          <a:p>
            <a:r>
              <a:rPr lang="fr-FR" sz="1200" kern="1200" baseline="0" dirty="0">
                <a:solidFill>
                  <a:schemeClr val="tx1"/>
                </a:solidFill>
                <a:latin typeface="+mn-lt"/>
              </a:rPr>
              <a:t>ce qui la fait sourire ou ce qui la calme ou l'apaise. Discutez avec elle pour savoir si elle fait tout cela</a:t>
            </a:r>
          </a:p>
          <a:p>
            <a:r>
              <a:rPr lang="fr-FR" sz="1200" kern="1200" baseline="0" dirty="0">
                <a:solidFill>
                  <a:schemeClr val="tx1"/>
                </a:solidFill>
                <a:latin typeface="+mn-lt"/>
              </a:rPr>
              <a:t>et si/comment cela fonctionne. Discutez avec elle pour savoir comment elle pourrait utiliser ces stratégies lorsqu'elle</a:t>
            </a:r>
          </a:p>
          <a:p>
            <a:r>
              <a:rPr lang="fr-FR" sz="1200" kern="1200" baseline="0" dirty="0">
                <a:solidFill>
                  <a:schemeClr val="tx1"/>
                </a:solidFill>
                <a:latin typeface="+mn-lt"/>
              </a:rPr>
              <a:t>n'a pas le moral ou qu'elle est bouleversée.</a:t>
            </a:r>
          </a:p>
          <a:p>
            <a:pPr>
              <a:buFont typeface="Arial" pitchFamily="34" charset="0"/>
              <a:buChar char="•"/>
            </a:pPr>
            <a:r>
              <a:rPr lang="fr-FR" sz="1200" kern="1200" baseline="0" dirty="0">
                <a:solidFill>
                  <a:schemeClr val="tx1"/>
                </a:solidFill>
                <a:latin typeface="+mn-lt"/>
              </a:rPr>
              <a:t> Vous pouvez toujours tenter de travailler avec un adulte qui la soutient pour vous assurer que la jeune fille a un adulte positif et attentionné dans son</a:t>
            </a:r>
          </a:p>
          <a:p>
            <a:r>
              <a:rPr lang="fr-FR" sz="1200" kern="1200" baseline="0" dirty="0">
                <a:solidFill>
                  <a:schemeClr val="tx1"/>
                </a:solidFill>
                <a:latin typeface="+mn-lt"/>
              </a:rPr>
              <a:t>entourage, et qu'elle est en contact avec cette personne.</a:t>
            </a:r>
            <a:endParaRPr lang="fr-FR" dirty="0"/>
          </a:p>
          <a:p>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16</a:t>
            </a:fld>
            <a:endParaRPr lang="fr-FR"/>
          </a:p>
        </p:txBody>
      </p:sp>
    </p:spTree>
    <p:extLst>
      <p:ext uri="{BB962C8B-B14F-4D97-AF65-F5344CB8AC3E}">
        <p14:creationId xmlns:p14="http://schemas.microsoft.com/office/powerpoint/2010/main" val="23619673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buNone/>
            </a:pPr>
            <a:r>
              <a:rPr lang="fr-FR" smtClean="0"/>
              <a:t>Vous serez répartis en quatre groupes, le </a:t>
            </a:r>
            <a:r>
              <a:rPr lang="fr-FR" b="1" dirty="0"/>
              <a:t>groupe 1</a:t>
            </a:r>
            <a:r>
              <a:rPr lang="fr-FR" smtClean="0"/>
              <a:t>, le </a:t>
            </a:r>
            <a:r>
              <a:rPr lang="fr-FR" b="1" dirty="0"/>
              <a:t>groupe 2, le groupe 3</a:t>
            </a:r>
            <a:r>
              <a:rPr lang="fr-FR" smtClean="0"/>
              <a:t> et le </a:t>
            </a:r>
            <a:r>
              <a:rPr lang="fr-FR" b="1" dirty="0"/>
              <a:t>groupe 4</a:t>
            </a:r>
            <a:r>
              <a:rPr lang="fr-FR" smtClean="0"/>
              <a:t>. *</a:t>
            </a:r>
            <a:r>
              <a:rPr lang="fr-FR" b="1" dirty="0"/>
              <a:t>Le formateur pourra attribuer à chaque participant un nombre entre 1 et 4, puis les répartir en 4 groupes.*</a:t>
            </a:r>
            <a:endParaRPr lang="fr-FR" baseline="0" dirty="0">
              <a:cs typeface="Arial" panose="020B0604020202020204" pitchFamily="34" charset="0"/>
            </a:endParaRPr>
          </a:p>
          <a:p>
            <a:pPr marL="0" indent="0" algn="l">
              <a:buNone/>
            </a:pPr>
            <a:endParaRPr lang="fr-FR" b="1" baseline="0" dirty="0">
              <a:cs typeface="Arial" panose="020B0604020202020204" pitchFamily="34" charset="0"/>
            </a:endParaRPr>
          </a:p>
          <a:p>
            <a:pPr marL="0" indent="0" algn="l">
              <a:buNone/>
            </a:pPr>
            <a:r>
              <a:rPr lang="fr-FR" b="1" dirty="0"/>
              <a:t>Groupes 1 et 3</a:t>
            </a:r>
            <a:r>
              <a:rPr lang="fr-FR" smtClean="0"/>
              <a:t> : vous jouerez le rôle de l'intervenant. </a:t>
            </a:r>
            <a:endParaRPr lang="fr-FR" b="1" dirty="0"/>
          </a:p>
          <a:p>
            <a:pPr marL="0" indent="0" algn="l">
              <a:buNone/>
            </a:pPr>
            <a:endParaRPr lang="fr-FR" dirty="0"/>
          </a:p>
          <a:p>
            <a:pPr marL="0" indent="0" algn="l">
              <a:buNone/>
            </a:pPr>
            <a:r>
              <a:rPr lang="fr-FR" b="1" dirty="0"/>
              <a:t>Groupes 2</a:t>
            </a:r>
            <a:r>
              <a:rPr lang="fr-FR" b="0" baseline="0" dirty="0"/>
              <a:t> et </a:t>
            </a:r>
            <a:r>
              <a:rPr lang="fr-FR" b="1" baseline="0" dirty="0"/>
              <a:t>4</a:t>
            </a:r>
            <a:r>
              <a:rPr lang="fr-FR" smtClean="0"/>
              <a:t> : vous utiliserez le document 16.2 pour avoir des informations sur le contexte/scénario impliquant une survivante. Les membres du </a:t>
            </a:r>
            <a:r>
              <a:rPr lang="fr-FR" b="1" dirty="0"/>
              <a:t>groupe 1</a:t>
            </a:r>
            <a:r>
              <a:rPr lang="fr-FR" smtClean="0"/>
              <a:t> se mettront avec une personne du </a:t>
            </a:r>
            <a:r>
              <a:rPr lang="fr-FR" b="1" dirty="0"/>
              <a:t>groupe 2</a:t>
            </a:r>
            <a:r>
              <a:rPr lang="fr-FR" smtClean="0"/>
              <a:t>, et les membres du </a:t>
            </a:r>
            <a:r>
              <a:rPr lang="fr-FR" b="1" dirty="0"/>
              <a:t>groupe 3</a:t>
            </a:r>
            <a:r>
              <a:rPr lang="fr-FR" smtClean="0"/>
              <a:t> se mettront avec une personne du </a:t>
            </a:r>
            <a:r>
              <a:rPr lang="fr-FR" b="1" dirty="0"/>
              <a:t>groupe 4</a:t>
            </a:r>
            <a:r>
              <a:rPr lang="fr-FR" smtClean="0"/>
              <a:t> pour effectuer le jeu de rôle sur les compétences d'évaluation. </a:t>
            </a:r>
            <a:r>
              <a:rPr lang="fr-FR" b="1" dirty="0"/>
              <a:t>Groupes 1 et 3</a:t>
            </a:r>
            <a:r>
              <a:rPr lang="fr-FR" smtClean="0"/>
              <a:t> : rappelez-vous la différence entre l'évaluation pour la réduction des risques et l'évaluation concernant les jeunes filles qui sont déjà mariées. </a:t>
            </a:r>
          </a:p>
          <a:p>
            <a:pPr marL="0" indent="0" algn="l">
              <a:buNone/>
            </a:pPr>
            <a:endParaRPr lang="fr-FR" dirty="0"/>
          </a:p>
          <a:p>
            <a:pPr algn="l"/>
            <a:endParaRPr lang="fr-FR" dirty="0"/>
          </a:p>
          <a:p>
            <a:pPr algn="l"/>
            <a:r>
              <a:rPr lang="fr-FR" b="1" dirty="0"/>
              <a:t>**Distribuez le document 16.2 </a:t>
            </a:r>
          </a:p>
          <a:p>
            <a:pPr marL="0" marR="0" indent="0" algn="l" defTabSz="914400" rtl="0" eaLnBrk="1" fontAlgn="auto" latinLnBrk="0" hangingPunct="1">
              <a:lnSpc>
                <a:spcPct val="100000"/>
              </a:lnSpc>
              <a:spcBef>
                <a:spcPts val="0"/>
              </a:spcBef>
              <a:spcAft>
                <a:spcPts val="0"/>
              </a:spcAft>
              <a:buClrTx/>
              <a:buSzTx/>
              <a:buFontTx/>
              <a:buNone/>
              <a:tabLst/>
              <a:defRPr/>
            </a:pPr>
            <a:r>
              <a:rPr lang="fr-FR" b="1" dirty="0"/>
              <a:t>Une fois que les groupes ont eu suffisamment de temps pour effectuer le jeu de rôle, demandez-leur de rejoindre l'ensemble du groupe et de partager leur expérience. **</a:t>
            </a:r>
          </a:p>
          <a:p>
            <a:pPr algn="l"/>
            <a:endParaRPr lang="fr-FR" b="1"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17</a:t>
            </a:fld>
            <a:endParaRPr lang="fr-FR"/>
          </a:p>
        </p:txBody>
      </p:sp>
    </p:spTree>
    <p:extLst>
      <p:ext uri="{BB962C8B-B14F-4D97-AF65-F5344CB8AC3E}">
        <p14:creationId xmlns:p14="http://schemas.microsoft.com/office/powerpoint/2010/main" val="18093618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Que se passe-t-il si vous travaillez avec une jeune fille et, qu'ensemble, vous n'arrivez pas à identifier un adulte de son entourage qui la soutient ? Dans ces cas-là, en tant qu'intervenant, vous pouvez être le seul adulte en qui elle a confiance. Que pouvez-vous faire pour l'aider tout en maintenant des limites appropriées ? Vous pouvez veiller à ce que la jeune fille continue à venir vous voir et à avoir accès aux services de votre programme. Gardez le contact avec elle pour vous assurer que vous pouvez l'aider en cas de crise. Vous ne devez pas impliquer un parent prématurément, et vous ne devez pas chercher désespérément un adulte qui la soutient, car il pourrait vous considérer comme un(e) « ennemi(e) » et ne pas laisser sa fille bénéficier de services. </a:t>
            </a:r>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18</a:t>
            </a:fld>
            <a:endParaRPr lang="fr-FR"/>
          </a:p>
        </p:txBody>
      </p:sp>
    </p:spTree>
    <p:extLst>
      <p:ext uri="{BB962C8B-B14F-4D97-AF65-F5344CB8AC3E}">
        <p14:creationId xmlns:p14="http://schemas.microsoft.com/office/powerpoint/2010/main" val="1215392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b="0" dirty="0"/>
              <a:t>Par petits groupes, discutez de l'implication d'adultes qui apportent leur soutien. Les avez-vous impliqués par le passé ? Y a-t-il d'autres alternatives ? Comment maintenez-vous des limites lorsque vous êtes le seul adulte à soutenir la jeune fille ? Préparez-vous à partager vos discussions avec l'ensemble du groupe. </a:t>
            </a:r>
          </a:p>
          <a:p>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19</a:t>
            </a:fld>
            <a:endParaRPr lang="fr-FR"/>
          </a:p>
        </p:txBody>
      </p:sp>
    </p:spTree>
    <p:extLst>
      <p:ext uri="{BB962C8B-B14F-4D97-AF65-F5344CB8AC3E}">
        <p14:creationId xmlns:p14="http://schemas.microsoft.com/office/powerpoint/2010/main" val="4037456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fr-FR" sz="1200" b="1" kern="1200" dirty="0">
                <a:solidFill>
                  <a:schemeClr val="tx1"/>
                </a:solidFill>
                <a:effectLst/>
                <a:latin typeface="+mn-lt"/>
              </a:rPr>
              <a:t>Vue d'ensemble – Module 16 : Réponses</a:t>
            </a:r>
            <a:r>
              <a:rPr lang="fr-FR" smtClean="0"/>
              <a:t> </a:t>
            </a:r>
            <a:r>
              <a:rPr lang="fr-FR" sz="1200" b="1" kern="1200" dirty="0">
                <a:solidFill>
                  <a:schemeClr val="tx1"/>
                </a:solidFill>
                <a:effectLst/>
                <a:latin typeface="+mn-lt"/>
              </a:rPr>
              <a:t>de la gestion des cas de VBG au mariage précoce/mariage des adolescentes</a:t>
            </a:r>
            <a:endParaRPr lang="fr-FR" sz="1200" kern="1200" dirty="0">
              <a:solidFill>
                <a:schemeClr val="tx1"/>
              </a:solidFill>
              <a:effectLst/>
              <a:latin typeface="+mn-lt"/>
              <a:ea typeface="+mn-ea"/>
              <a:cs typeface="+mn-cs"/>
            </a:endParaRP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Objectifs de la formation</a:t>
            </a:r>
          </a:p>
          <a:p>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Définir le mariage précoce et les conséquences pour les jeunes filles et les communautés</a:t>
            </a:r>
          </a:p>
          <a:p>
            <a:pPr marL="171450" lvl="0" indent="-171450">
              <a:buFont typeface="Arial" charset="0"/>
              <a:buChar char="•"/>
            </a:pPr>
            <a:r>
              <a:rPr lang="fr-FR" sz="1200" kern="1200" dirty="0">
                <a:solidFill>
                  <a:schemeClr val="tx1"/>
                </a:solidFill>
                <a:effectLst/>
                <a:latin typeface="+mn-lt"/>
              </a:rPr>
              <a:t>Décrire les diverses réponses de la gestion des cas au mariage précoce</a:t>
            </a:r>
          </a:p>
          <a:p>
            <a:pPr marL="171450" lvl="0" indent="-171450">
              <a:buFont typeface="Arial" charset="0"/>
              <a:buChar char="•"/>
            </a:pPr>
            <a:r>
              <a:rPr lang="fr-FR" sz="1200" kern="1200" dirty="0">
                <a:solidFill>
                  <a:schemeClr val="tx1"/>
                </a:solidFill>
                <a:effectLst/>
                <a:latin typeface="+mn-lt"/>
              </a:rPr>
              <a:t>Travailler avec les jeunes filles pour reconnaître les signes de maltraitance dans leur relation </a:t>
            </a: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Durée </a:t>
            </a:r>
            <a:r>
              <a:rPr lang="fr-FR" sz="1200" b="0" kern="1200" dirty="0">
                <a:solidFill>
                  <a:schemeClr val="tx1"/>
                </a:solidFill>
                <a:effectLst/>
                <a:latin typeface="+mn-lt"/>
              </a:rPr>
              <a:t>: 2</a:t>
            </a:r>
            <a:r>
              <a:rPr lang="fr-FR" sz="1200" kern="1200" dirty="0">
                <a:solidFill>
                  <a:schemeClr val="tx1"/>
                </a:solidFill>
                <a:effectLst/>
                <a:latin typeface="+mn-lt"/>
              </a:rPr>
              <a:t> heures </a:t>
            </a: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Matériel</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Document 16.1 – Se présenter et obtenir le consentement (un par participant)</a:t>
            </a:r>
          </a:p>
          <a:p>
            <a:pPr marL="171450" lvl="0" indent="-171450">
              <a:buFont typeface="Arial" charset="0"/>
              <a:buChar char="•"/>
            </a:pPr>
            <a:r>
              <a:rPr lang="fr-FR" sz="1200" kern="1200" dirty="0">
                <a:solidFill>
                  <a:schemeClr val="tx1"/>
                </a:solidFill>
                <a:effectLst/>
                <a:latin typeface="+mn-lt"/>
              </a:rPr>
              <a:t>Document 16.2 – Évaluation (un par participant) </a:t>
            </a:r>
          </a:p>
          <a:p>
            <a:pPr marL="171450" lvl="0" indent="-171450">
              <a:buFont typeface="Arial" charset="0"/>
              <a:buChar char="•"/>
            </a:pPr>
            <a:r>
              <a:rPr lang="fr-FR" sz="1200" kern="1200" dirty="0">
                <a:solidFill>
                  <a:schemeClr val="tx1"/>
                </a:solidFill>
                <a:effectLst/>
                <a:latin typeface="+mn-lt"/>
              </a:rPr>
              <a:t>Document 16.3 – Activité récapitulative (un par participant)</a:t>
            </a:r>
          </a:p>
          <a:p>
            <a:pPr marL="0" indent="0">
              <a:buFont typeface="Arial" charset="0"/>
              <a:buNone/>
            </a:pPr>
            <a:r>
              <a:rPr lang="fr-FR" smtClean="0"/>
              <a:t> </a:t>
            </a:r>
            <a:r>
              <a:rPr lang="fr-FR" sz="1200" kern="1200" dirty="0">
                <a:solidFill>
                  <a:schemeClr val="tx1"/>
                </a:solidFill>
                <a:effectLst/>
                <a:latin typeface="+mn-lt"/>
              </a:rPr>
              <a:t> </a:t>
            </a:r>
          </a:p>
          <a:p>
            <a:r>
              <a:rPr lang="fr-FR" sz="1200" b="1" kern="1200" dirty="0">
                <a:solidFill>
                  <a:schemeClr val="tx1"/>
                </a:solidFill>
                <a:effectLst/>
                <a:latin typeface="+mn-lt"/>
              </a:rPr>
              <a:t>Préparation</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Préparez l'étude de cas pour le document 16.3</a:t>
            </a:r>
          </a:p>
          <a:p>
            <a:pPr marL="171450" lvl="0" indent="-171450">
              <a:buFont typeface="Arial" charset="0"/>
              <a:buChar char="•"/>
            </a:pPr>
            <a:r>
              <a:rPr lang="fr-FR" sz="1200" kern="1200" dirty="0">
                <a:solidFill>
                  <a:schemeClr val="tx1"/>
                </a:solidFill>
                <a:effectLst/>
                <a:latin typeface="+mn-lt"/>
              </a:rPr>
              <a:t>Imprimez les documents </a:t>
            </a:r>
          </a:p>
          <a:p>
            <a:pPr marL="171450" lvl="0" indent="-171450">
              <a:buFont typeface="Arial" charset="0"/>
              <a:buChar char="•"/>
            </a:pPr>
            <a:r>
              <a:rPr lang="fr-FR" sz="1200" kern="1200" dirty="0">
                <a:solidFill>
                  <a:schemeClr val="tx1"/>
                </a:solidFill>
                <a:effectLst/>
                <a:latin typeface="+mn-lt"/>
              </a:rPr>
              <a:t>Préparez la salle </a:t>
            </a:r>
          </a:p>
          <a:p>
            <a:pPr marL="171450" lvl="0" indent="-171450">
              <a:buFont typeface="Arial" charset="0"/>
              <a:buChar char="•"/>
            </a:pPr>
            <a:r>
              <a:rPr lang="fr-FR" sz="1200" kern="1200" dirty="0">
                <a:solidFill>
                  <a:schemeClr val="tx1"/>
                </a:solidFill>
                <a:effectLst/>
                <a:latin typeface="+mn-lt"/>
              </a:rPr>
              <a:t>Revoyez les diapositives et les notes du formateur</a:t>
            </a:r>
          </a:p>
          <a:p>
            <a:pPr marL="0" indent="0">
              <a:buFont typeface="Arial" charset="0"/>
              <a:buNone/>
            </a:pPr>
            <a:r>
              <a:rPr lang="fr-FR" sz="1200" kern="1200" dirty="0">
                <a:solidFill>
                  <a:schemeClr val="tx1"/>
                </a:solidFill>
                <a:effectLst/>
                <a:latin typeface="+mn-lt"/>
              </a:rPr>
              <a:t> </a:t>
            </a:r>
          </a:p>
          <a:p>
            <a:r>
              <a:rPr lang="fr-FR" sz="1200" b="1" kern="1200" dirty="0">
                <a:solidFill>
                  <a:schemeClr val="tx1"/>
                </a:solidFill>
                <a:effectLst/>
                <a:latin typeface="+mn-lt"/>
              </a:rPr>
              <a:t>Programme</a:t>
            </a:r>
            <a:endParaRPr lang="fr-FR" sz="1200" kern="1200" dirty="0">
              <a:solidFill>
                <a:schemeClr val="tx1"/>
              </a:solidFill>
              <a:effectLst/>
              <a:latin typeface="+mn-lt"/>
              <a:ea typeface="+mn-ea"/>
              <a:cs typeface="+mn-cs"/>
            </a:endParaRPr>
          </a:p>
          <a:p>
            <a:endParaRPr lang="fr-FR" sz="1200" b="0" kern="1200" dirty="0">
              <a:solidFill>
                <a:schemeClr val="tx1"/>
              </a:solidFill>
              <a:effectLst/>
              <a:latin typeface="+mn-lt"/>
              <a:ea typeface="+mn-ea"/>
              <a:cs typeface="+mn-cs"/>
            </a:endParaRPr>
          </a:p>
          <a:p>
            <a:r>
              <a:rPr lang="fr-FR" sz="1200" kern="1200" dirty="0">
                <a:solidFill>
                  <a:schemeClr val="tx1"/>
                </a:solidFill>
                <a:effectLst/>
                <a:latin typeface="+mn-lt"/>
              </a:rPr>
              <a:t>10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Objectifs et introduction (1-2)</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Travailler avec les adolescentes et mariage précoce/forcé (3-4)  </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Activité Définition du mariage précoce/forcé (5)</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Rôle/Réponses de l'intervenant (6-7)  </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Activité Se présenter et obtenir le consentement (8)</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Évaluation (9-11)  </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Activité Risque imminent (12)</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Évaluation (13-15) </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Activité Évaluation (16)</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Adultes qui apportent leur soutien et Activité (17-18)</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5</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Psychoéducation (19)</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Activité finale (20)</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5</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Conclusion (21)</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20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Contenu additionnel facultatif sur la communication avec les enfants (22-35)</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 </a:t>
            </a:r>
            <a:endParaRPr lang="fr-FR" sz="1200" b="0" kern="1200" dirty="0">
              <a:solidFill>
                <a:schemeClr val="tx1"/>
              </a:solidFill>
              <a:effectLst/>
              <a:latin typeface="+mn-lt"/>
              <a:ea typeface="+mn-ea"/>
              <a:cs typeface="+mn-cs"/>
            </a:endParaRPr>
          </a:p>
          <a:p>
            <a:r>
              <a:rPr lang="fr-FR" sz="1200" b="1" kern="1200" dirty="0">
                <a:solidFill>
                  <a:schemeClr val="tx1"/>
                </a:solidFill>
                <a:effectLst/>
                <a:latin typeface="+mn-lt"/>
              </a:rPr>
              <a:t>Notes techniques</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À l'aide de ce module</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Le personnel qui travaille avec des jeunes filles exposées à un risque de mariage précoce, ou qui l'ont déjà subi, souhaite souvent faire tout ce qui est en son pouvoir pour empêcher que le mariage ait lieu ou pour sortir la jeune fille de la situation où elle se trouve. Bien que cette réaction impulsive soit compréhensible, elle peut également fortement mettre la survivante en danger. Notre rôle, comme toujours dans la gestion des cas, consiste à travailler avec la survivante pour découvrir ses perspectives, ses besoins et ses priorités, et identifier les stratégies permettant d'y répondre. </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Connaissances des formateurs</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Les formateurs doivent bien connaître les directives relatives à la prise en charge des enfants survivants, et en particulier les éléments concernant la communication avec les adolescents. Il serait utile de connaître les coutumes et pratiques locales concernant le mariage précoce, c'est-à-dire quel âge ont les jeunes filles qui se marient, qui prend en général la décision de les marier, et le mariage est-il lié à des pratiques religieuses ?</a:t>
            </a: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Points clés</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Le mariage précoce a lieu lorsqu'une jeune fille de moins de 16 ans est mariée ou contracte une union informelle. Cela se produit généralement avec des hommes plus âgés. </a:t>
            </a:r>
          </a:p>
          <a:p>
            <a:pPr marL="171450" lvl="0" indent="-171450">
              <a:buFont typeface="Arial" charset="0"/>
              <a:buChar char="•"/>
            </a:pPr>
            <a:r>
              <a:rPr lang="fr-FR" sz="1200" kern="1200" dirty="0">
                <a:solidFill>
                  <a:schemeClr val="tx1"/>
                </a:solidFill>
                <a:effectLst/>
                <a:latin typeface="+mn-lt"/>
              </a:rPr>
              <a:t>Le mariage précoce comporte des risques importants pour les adolescentes, notamment une probabilité accrue de violences conjugales et une grossesse précoce qui peut avoir des conséquences physiques graves.</a:t>
            </a:r>
          </a:p>
          <a:p>
            <a:pPr marL="171450" lvl="0" indent="-171450">
              <a:buFont typeface="Arial" charset="0"/>
              <a:buChar char="•"/>
            </a:pPr>
            <a:r>
              <a:rPr lang="fr-FR" sz="1200" kern="1200" dirty="0">
                <a:solidFill>
                  <a:schemeClr val="tx1"/>
                </a:solidFill>
                <a:effectLst/>
                <a:latin typeface="+mn-lt"/>
              </a:rPr>
              <a:t>La réponse de la gestion des cas face aux cas de mariage précoce varie selon que la jeune fille est exposée au risque imminent d'être mariée, que le mariage est susceptible d'avoir lieu ou qu'il a déjà été célébré. </a:t>
            </a:r>
          </a:p>
          <a:p>
            <a:pPr marL="171450" indent="-171450">
              <a:buFont typeface="Arial" charset="0"/>
              <a:buChar char="•"/>
            </a:pPr>
            <a:r>
              <a:rPr lang="fr-FR" sz="1200" kern="1200" dirty="0">
                <a:solidFill>
                  <a:schemeClr val="tx1"/>
                </a:solidFill>
                <a:effectLst/>
                <a:latin typeface="+mn-lt"/>
              </a:rPr>
              <a:t>En tant qu'intervenant, votre rôle ne consiste pas à empêcher que le mariage ait lieu, mais vous avez un rôle important qui consiste à aider la survivante à identifier et à impliquer un adulte qui la soutient (s'il en existe), ainsi qu'à défendre ses besoins. </a:t>
            </a:r>
          </a:p>
          <a:p>
            <a:endParaRPr lang="fr-FR" dirty="0"/>
          </a:p>
          <a:p>
            <a:endParaRPr lang="fr-FR" dirty="0"/>
          </a:p>
          <a:p>
            <a:endParaRPr lang="fr-FR" sz="1200" kern="1200" dirty="0">
              <a:solidFill>
                <a:schemeClr val="tx1"/>
              </a:solidFill>
              <a:effectLst/>
              <a:latin typeface="+mn-lt"/>
              <a:ea typeface="+mn-ea"/>
              <a:cs typeface="+mn-cs"/>
            </a:endParaRPr>
          </a:p>
        </p:txBody>
      </p:sp>
      <p:sp>
        <p:nvSpPr>
          <p:cNvPr id="34820" name="Slide Number Placeholder 3"/>
          <p:cNvSpPr>
            <a:spLocks noGrp="1"/>
          </p:cNvSpPr>
          <p:nvPr>
            <p:ph type="sldNum" sz="quarter" idx="5"/>
          </p:nvPr>
        </p:nvSpPr>
        <p:spPr bwMode="auto">
          <a:noFill/>
          <a:ln>
            <a:miter lim="800000"/>
            <a:headEnd/>
            <a:tailEnd/>
          </a:ln>
        </p:spPr>
        <p:txBody>
          <a:bodyPr/>
          <a:lstStyle/>
          <a:p>
            <a:fld id="{666DCC4B-34E9-4207-A5A4-579F4C08FF91}" type="slidenum">
              <a:rPr lang="en-US">
                <a:solidFill>
                  <a:prstClr val="black"/>
                </a:solidFill>
              </a:rPr>
              <a:pPr/>
              <a:t>2</a:t>
            </a:fld>
            <a:endParaRPr lang="fr-FR">
              <a:solidFill>
                <a:prstClr val="black"/>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buNone/>
            </a:pPr>
            <a:r>
              <a:rPr lang="fr-FR" smtClean="0"/>
              <a:t>Mettons en pratique tout ce que nous venons d'apprendre. Rejoignez votre groupe de la précédente activité (</a:t>
            </a:r>
            <a:r>
              <a:rPr lang="fr-FR" b="1" dirty="0"/>
              <a:t>groupe 1</a:t>
            </a:r>
            <a:r>
              <a:rPr lang="fr-FR" smtClean="0"/>
              <a:t>, </a:t>
            </a:r>
            <a:r>
              <a:rPr lang="fr-FR" b="1" dirty="0"/>
              <a:t>groupe 2, groupe 3</a:t>
            </a:r>
            <a:r>
              <a:rPr lang="fr-FR" smtClean="0"/>
              <a:t> et </a:t>
            </a:r>
            <a:r>
              <a:rPr lang="fr-FR" b="1" dirty="0"/>
              <a:t>groupe 4)</a:t>
            </a:r>
            <a:r>
              <a:rPr lang="fr-FR" smtClean="0"/>
              <a:t>. </a:t>
            </a:r>
          </a:p>
          <a:p>
            <a:pPr marL="0" indent="0" algn="l">
              <a:buNone/>
            </a:pPr>
            <a:r>
              <a:rPr lang="fr-FR" b="1" dirty="0"/>
              <a:t>Groupes 2 et 4</a:t>
            </a:r>
            <a:r>
              <a:rPr lang="fr-FR" smtClean="0"/>
              <a:t> : vous jouerez le rôle de l'intervenant cette fois-ci. </a:t>
            </a:r>
            <a:endParaRPr lang="fr-FR" b="1" dirty="0"/>
          </a:p>
          <a:p>
            <a:pPr marL="0" indent="0" algn="l">
              <a:buNone/>
            </a:pPr>
            <a:endParaRPr lang="fr-FR" dirty="0"/>
          </a:p>
          <a:p>
            <a:pPr marL="0" indent="0" algn="l">
              <a:buNone/>
            </a:pPr>
            <a:r>
              <a:rPr lang="fr-FR" b="1" dirty="0"/>
              <a:t>Groupes 1 et 3</a:t>
            </a:r>
            <a:r>
              <a:rPr lang="fr-FR" smtClean="0"/>
              <a:t> : vous recevrez les documents contenant des informations sur le contexte/scénario impliquant une survivante. </a:t>
            </a:r>
            <a:r>
              <a:rPr lang="fr-FR" b="1" dirty="0"/>
              <a:t>Groupes 2 et 4</a:t>
            </a:r>
            <a:r>
              <a:rPr lang="fr-FR" smtClean="0"/>
              <a:t> : vous utiliserez les compétences que vous avez acquises aujourd'hui. Une fois le jeu de rôle terminé, échangez vos rôles !</a:t>
            </a:r>
          </a:p>
          <a:p>
            <a:pPr marL="0" indent="0" algn="l">
              <a:buNone/>
            </a:pPr>
            <a:r>
              <a:rPr lang="fr-FR" smtClean="0"/>
              <a:t>Une fois que tout le monde a eu le temps de faire le jeu de rôle, des volontaires peuvent « présenter » leur jeu de rôle à l'ensemble du groupe. </a:t>
            </a:r>
          </a:p>
          <a:p>
            <a:pPr marL="0" indent="0" algn="l">
              <a:buNone/>
            </a:pPr>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r>
              <a:rPr lang="fr-FR" b="1" dirty="0"/>
              <a:t>**Distribuez des copies du document 16.3 - Activité récapitulative qui comprend les études de cas et le diagramme de la page 124 des directives relatives à la gestion des cas de VBG qui résume les différentes réponses de la gestion des cas au mariage précoce.**</a:t>
            </a:r>
          </a:p>
          <a:p>
            <a:pPr marL="0" indent="0" algn="l">
              <a:buNone/>
            </a:pPr>
            <a:endParaRPr lang="fr-FR" dirty="0"/>
          </a:p>
          <a:p>
            <a:endParaRPr lang="fr-FR" baseline="0" dirty="0"/>
          </a:p>
          <a:p>
            <a:r>
              <a:rPr lang="fr-FR" smtClean="0"/>
              <a:t>Après le jeu de rôle, demandez à chacun de rejoindre l'ensemble du groupe et de partager son expérience. </a:t>
            </a:r>
            <a:endParaRPr lang="fr-FR" dirty="0"/>
          </a:p>
          <a:p>
            <a:endParaRPr lang="fr-FR" baseline="0"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20</a:t>
            </a:fld>
            <a:endParaRPr lang="fr-FR"/>
          </a:p>
        </p:txBody>
      </p:sp>
    </p:spTree>
    <p:extLst>
      <p:ext uri="{BB962C8B-B14F-4D97-AF65-F5344CB8AC3E}">
        <p14:creationId xmlns:p14="http://schemas.microsoft.com/office/powerpoint/2010/main" val="16373268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smtClean="0"/>
              <a:t>Merci de votre attention. Avant de terminer, j'aimerais vous laisser la parole pour que vous puissiez me poser vos questions et me faire part de vos doutes et de vos réflexions. </a:t>
            </a:r>
          </a:p>
          <a:p>
            <a:pPr eaLnBrk="1" hangingPunct="1">
              <a:spcBef>
                <a:spcPct val="0"/>
              </a:spcBef>
            </a:pPr>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a:t>
            </a:r>
            <a:r>
              <a:rPr lang="fr-FR" b="1" baseline="0" dirty="0"/>
              <a:t>Posez des questions si nécessaire :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   Qu'avez-vous pensé de cette session ?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mtClean="0"/>
              <a:t>Qu'est-ce que vous avez trouvé facile ? Qu'est-ce que vous avez trouvé difficile ?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mtClean="0"/>
              <a:t>De quoi avez-vous besoin pour continuer d'y penser plus tard ?</a:t>
            </a:r>
            <a:endParaRPr lang="fr-FR" dirty="0"/>
          </a:p>
          <a:p>
            <a:pPr eaLnBrk="1" hangingPunct="1">
              <a:spcBef>
                <a:spcPct val="0"/>
              </a:spcBef>
            </a:pPr>
            <a:endParaRPr lang="fr-FR" dirty="0"/>
          </a:p>
        </p:txBody>
      </p:sp>
      <p:sp>
        <p:nvSpPr>
          <p:cNvPr id="39940" name="Slide Number Placeholder 3"/>
          <p:cNvSpPr>
            <a:spLocks noGrp="1"/>
          </p:cNvSpPr>
          <p:nvPr>
            <p:ph type="sldNum" sz="quarter" idx="5"/>
          </p:nvPr>
        </p:nvSpPr>
        <p:spPr bwMode="auto">
          <a:noFill/>
          <a:ln>
            <a:miter lim="800000"/>
            <a:headEnd/>
            <a:tailEnd/>
          </a:ln>
        </p:spPr>
        <p:txBody>
          <a:bodyPr/>
          <a:lstStyle/>
          <a:p>
            <a:fld id="{AA054DE3-A126-4268-9767-928E5A89904D}" type="slidenum">
              <a:rPr lang="en-US">
                <a:solidFill>
                  <a:prstClr val="black"/>
                </a:solidFill>
              </a:rPr>
              <a:pPr/>
              <a:t>21</a:t>
            </a:fld>
            <a:endParaRPr lang="fr-FR">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dirty="0"/>
          </a:p>
          <a:p>
            <a:r>
              <a:rPr lang="fr-FR" smtClean="0"/>
              <a:t>Nos trois objectifs pour cette session sont les suivants : </a:t>
            </a:r>
          </a:p>
          <a:p>
            <a:pPr marL="228600" indent="-228600">
              <a:buAutoNum type="arabicPeriod"/>
            </a:pPr>
            <a:r>
              <a:rPr lang="fr-FR" smtClean="0"/>
              <a:t>Définir le mariage précoce et les conséquences pour les jeunes filles et les communautés</a:t>
            </a:r>
          </a:p>
          <a:p>
            <a:pPr marL="228600" indent="-228600">
              <a:buAutoNum type="arabicPeriod"/>
            </a:pPr>
            <a:r>
              <a:rPr lang="fr-FR" smtClean="0"/>
              <a:t>Décrire les diverses réponses de la gestion des cas au mariage précoce</a:t>
            </a:r>
          </a:p>
          <a:p>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solidFill>
                  <a:prstClr val="black"/>
                </a:solidFill>
              </a:rPr>
              <a:pPr/>
              <a:t>3</a:t>
            </a:fld>
            <a:endParaRPr lang="fr-FR">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baseline="0" dirty="0"/>
              <a:t>**Nous avons commencé à discuter des adaptations nécessaires pour travailler avec les adolescentes dans le module 15C.**  Si vous n'avez pas suivi le module 15C avec votre groupe, pensez à examiner les concepts clés mis en avant concernant les adolescentes.  Vous pouvez également effectuer l'activité de réflexion du module 15C pour faire réfléchir les participants à ce qu'ils doivent adapter dans leur programmation pour travailler avec des adolescentes en général, et ce qu'ils font déjà et qui fonctionne bien.  </a:t>
            </a:r>
          </a:p>
          <a:p>
            <a:endParaRPr lang="fr-FR" b="1" baseline="0" dirty="0"/>
          </a:p>
          <a:p>
            <a:r>
              <a:rPr lang="fr-FR" b="1" dirty="0"/>
              <a:t>EXAMINEZ </a:t>
            </a:r>
            <a:r>
              <a:rPr lang="fr-FR" smtClean="0"/>
              <a:t>: Travailler avec des adolescentes peut être un peu effrayant pour ceux d'entre nous qui ont travaillé avec des femmes adultes pendant presque toute leur carrière. Au cœur de la gestion des cas de VBG avec les adolescentes survivantes, nous retrouvons les mêmes principes, les mêmes théories et les mêmes compétences. Nous conservons des attitudes axées sur les survivantes, et nous nous servons de nos solides compétences en communication pour soutenir efficacement, évaluer et élaborer des plans de services et des plans visant à assurer la sécurité avec les survivantes. </a:t>
            </a:r>
          </a:p>
          <a:p>
            <a:endParaRPr lang="fr-FR" baseline="0" dirty="0"/>
          </a:p>
          <a:p>
            <a:r>
              <a:rPr lang="fr-FR" smtClean="0"/>
              <a:t>La seule chose qui changera dans le cadre du travail avec des adolescentes est votre prestation, que vous devrez modifier en fonction du niveau de développement, de la situation personnelle et de la maturité des jeunes filles. Comme avec toutes les survivantes (adultes et enfants), vous ne devez pas utiliser de jargon, termes et/ou expressions professionnels, mais plutôt utiliser un langage simple et clair et adapter la façon dont vous exprimez vos idées à l'âge de la jeune fille. Par ailleurs, comme avec les adultes, vous accorderez la priorité et veillerez à la sécurité de la survivante en permanence. </a:t>
            </a:r>
          </a:p>
          <a:p>
            <a:endParaRPr lang="fr-FR" baseline="0" dirty="0"/>
          </a:p>
          <a:p>
            <a:r>
              <a:rPr lang="fr-FR" smtClean="0"/>
              <a:t>Dans ce module, nous allons examiner plus en détail les réponses au mariage des enfants/précoce avec les adolescentes, puisqu'elles nécessitent des compétences et des outils supplémentaires. </a:t>
            </a:r>
            <a:endParaRPr lang="fr-FR" dirty="0"/>
          </a:p>
          <a:p>
            <a:endParaRPr lang="fr-FR" dirty="0"/>
          </a:p>
          <a:p>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4</a:t>
            </a:fld>
            <a:endParaRPr lang="fr-FR"/>
          </a:p>
        </p:txBody>
      </p:sp>
    </p:spTree>
    <p:extLst>
      <p:ext uri="{BB962C8B-B14F-4D97-AF65-F5344CB8AC3E}">
        <p14:creationId xmlns:p14="http://schemas.microsoft.com/office/powerpoint/2010/main" val="2142332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Nous allons commencer par définir le mariage précoce. L'UNICEF définit le mariage précoce comme un mariage formel ou une union informelle célébré(e) avant l'âge de 18 ans. L'âge auquel le mariage est acceptable localement varie grandement entre les cultures. Pour les services de gestion des cas, les cas présentant le plus de risques sont ceux où le mariage a lieu le plus tôt (par exemple avant l'âge de 16 ans), car plus la fille est jeune, plus les risques de sévices graves découlant du mariage précoce/forcé sont élevés.</a:t>
            </a:r>
          </a:p>
          <a:p>
            <a:endParaRPr lang="fr-FR" baseline="0" dirty="0"/>
          </a:p>
          <a:p>
            <a:r>
              <a:rPr lang="fr-FR" smtClean="0"/>
              <a:t>Le mariage précoce est enraciné dans de nombreuses pratiques culturelles et sociales. C'est pourquoi travailler sur le sujet nécessite une approche pleine de tact et de prudence, et nous devons nous assurer que toutes les interventions que nous mettons en place permettent d'aider la jeune fille et ne risquent pas de lui nuire. </a:t>
            </a:r>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5</a:t>
            </a:fld>
            <a:endParaRPr lang="fr-FR"/>
          </a:p>
        </p:txBody>
      </p:sp>
    </p:spTree>
    <p:extLst>
      <p:ext uri="{BB962C8B-B14F-4D97-AF65-F5344CB8AC3E}">
        <p14:creationId xmlns:p14="http://schemas.microsoft.com/office/powerpoint/2010/main" val="6764366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J'aimerais que vous formiez des petits groupes de 5 personnes maximum et que vous discutiez du mariage précoce. Discutez de la situation au sein de la communauté dans laquelle vous travaillez, notamment du risque et des facteurs de protection d'un mariage précoce, et de la façon dont vous voyez votre rôle dans tout ceci. Après en avoir discuté pendant 5 à 10 minutes, vous reviendrez faire part du résultat de vos discussions à l'ensemble du groupe. </a:t>
            </a:r>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6</a:t>
            </a:fld>
            <a:endParaRPr lang="fr-FR"/>
          </a:p>
        </p:txBody>
      </p:sp>
    </p:spTree>
    <p:extLst>
      <p:ext uri="{BB962C8B-B14F-4D97-AF65-F5344CB8AC3E}">
        <p14:creationId xmlns:p14="http://schemas.microsoft.com/office/powerpoint/2010/main" val="4947335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Aujourd'hui, nous allons discuter des deux principales catégories de cas de mariage précoce qui nécessitent différents types d'objectif dans votre évaluation et finalement différentes actions basées sur l'évaluation.  </a:t>
            </a:r>
          </a:p>
          <a:p>
            <a:endParaRPr lang="fr-FR" baseline="0" dirty="0"/>
          </a:p>
          <a:p>
            <a:r>
              <a:rPr lang="fr-FR" smtClean="0"/>
              <a:t>Avant tout, dans toutes les réponses de la gestion des cas, il faut se présenter et obtenir le consentement avant de proposer des services. Il faut ensuite effectuer une évaluation sûre, adaptée au rythme de l'enfant et approfondie. L'évaluation sera légèrement différente selon la situation de la jeune fille : si elle court le risque d'un mariage précoce ou si elle est déjà mariée.  </a:t>
            </a:r>
          </a:p>
          <a:p>
            <a:endParaRPr lang="fr-FR" baseline="0" dirty="0"/>
          </a:p>
          <a:p>
            <a:pPr marL="631825" lvl="1" indent="-457200">
              <a:buClr>
                <a:schemeClr val="accent4">
                  <a:lumMod val="75000"/>
                </a:schemeClr>
              </a:buClr>
              <a:buFont typeface="Arial" pitchFamily="34" charset="0"/>
              <a:buChar char="•"/>
            </a:pPr>
            <a:r>
              <a:rPr lang="fr-FR" smtClean="0"/>
              <a:t>Rappelez-vous que bien que ce puisse être notre premier réflexe, notre rôle ne consiste pas à aller voir immédiatement la famille pour essayer d'empêcher que le mariage ait lieu.  Il serait dangereux d'agir ainsi pour la jeune fille comme pour nous-mêmes et nos collègues.  Notre rôle consiste plutôt à travailler avec la survivante pour comprendre ce qu'elle veut et comment nous pouvons soutenir ce processus.  Nous voulons :</a:t>
            </a:r>
          </a:p>
          <a:p>
            <a:pPr marL="1089025" lvl="2" indent="-457200">
              <a:buClr>
                <a:schemeClr val="accent4">
                  <a:lumMod val="75000"/>
                </a:schemeClr>
              </a:buClr>
              <a:buFont typeface="Arial" pitchFamily="34" charset="0"/>
              <a:buChar char="•"/>
            </a:pPr>
            <a:r>
              <a:rPr lang="fr-FR" sz="1800" dirty="0">
                <a:sym typeface="Wingdings" panose="05000000000000000000" pitchFamily="2" charset="2"/>
              </a:rPr>
              <a:t>Établir une relation de confiance</a:t>
            </a:r>
          </a:p>
          <a:p>
            <a:pPr marL="1089025" lvl="2" indent="-457200">
              <a:buClr>
                <a:schemeClr val="accent4">
                  <a:lumMod val="75000"/>
                </a:schemeClr>
              </a:buClr>
              <a:buFont typeface="Arial" pitchFamily="34" charset="0"/>
              <a:buChar char="•"/>
            </a:pPr>
            <a:r>
              <a:rPr lang="fr-FR" sz="1800" dirty="0">
                <a:sym typeface="Wingdings" panose="05000000000000000000" pitchFamily="2" charset="2"/>
              </a:rPr>
              <a:t>Faciliter un processus de collaboration, d'évaluation et d'élaboration d'un plan d'action personnalisé</a:t>
            </a:r>
          </a:p>
          <a:p>
            <a:pPr marL="1089025" lvl="2" indent="-457200">
              <a:buClr>
                <a:schemeClr val="accent4">
                  <a:lumMod val="75000"/>
                </a:schemeClr>
              </a:buClr>
              <a:buFont typeface="Arial" pitchFamily="34" charset="0"/>
              <a:buChar char="•"/>
            </a:pPr>
            <a:r>
              <a:rPr lang="fr-FR" dirty="0">
                <a:sym typeface="Wingdings" panose="05000000000000000000" pitchFamily="2" charset="2"/>
              </a:rPr>
              <a:t>Informer la jeune fille sur le mariage précoce</a:t>
            </a:r>
            <a:endParaRPr lang="fr-FR" sz="1800" dirty="0">
              <a:sym typeface="Wingdings" panose="05000000000000000000" pitchFamily="2" charset="2"/>
            </a:endParaRPr>
          </a:p>
          <a:p>
            <a:pPr marL="1089025" lvl="2" indent="-457200">
              <a:buClr>
                <a:schemeClr val="accent4">
                  <a:lumMod val="75000"/>
                </a:schemeClr>
              </a:buClr>
              <a:buFont typeface="Arial" pitchFamily="34" charset="0"/>
              <a:buChar char="•"/>
            </a:pPr>
            <a:r>
              <a:rPr lang="fr-FR" dirty="0">
                <a:sym typeface="Wingdings" panose="05000000000000000000" pitchFamily="2" charset="2"/>
              </a:rPr>
              <a:t>Collaborer avec un adulte qui soutient la jeune fille le cas échéant et lorsque cela se révèle pertinent ;</a:t>
            </a:r>
            <a:r>
              <a:rPr lang="fr-FR" sz="1800" dirty="0">
                <a:sym typeface="Wingdings" panose="05000000000000000000" pitchFamily="2" charset="2"/>
              </a:rPr>
              <a:t> comme avec tout type de VBG, en tant qu'intervenant, nous n'intervenons pas directement </a:t>
            </a:r>
          </a:p>
          <a:p>
            <a:pPr marL="1089025" lvl="2" indent="-457200">
              <a:buClr>
                <a:schemeClr val="accent4">
                  <a:lumMod val="75000"/>
                </a:schemeClr>
              </a:buClr>
              <a:buFont typeface="Arial" pitchFamily="34" charset="0"/>
              <a:buChar char="•"/>
            </a:pPr>
            <a:r>
              <a:rPr lang="fr-FR" dirty="0">
                <a:sym typeface="Wingdings" panose="05000000000000000000" pitchFamily="2" charset="2"/>
              </a:rPr>
              <a:t>Faire en sorte que la sécurité de la jeune fille soit au premier plan de toutes les actions/interventions</a:t>
            </a:r>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7</a:t>
            </a:fld>
            <a:endParaRPr lang="fr-FR"/>
          </a:p>
        </p:txBody>
      </p:sp>
    </p:spTree>
    <p:extLst>
      <p:ext uri="{BB962C8B-B14F-4D97-AF65-F5344CB8AC3E}">
        <p14:creationId xmlns:p14="http://schemas.microsoft.com/office/powerpoint/2010/main" val="2701503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fr-FR" sz="2200" b="0" dirty="0">
                <a:sym typeface="Wingdings" panose="05000000000000000000" pitchFamily="2" charset="2"/>
              </a:rPr>
              <a:t>Notre réponse de la gestion des cas commence toujours par une présentation et un engagement (notamment le processus de consentement éclairé).  Si notre organisme a un autre programme pour les adolescentes, il est possible que nous travaillions déjà avec cette jeune fille.  Si nous travaillons déjà avec la jeune fille dans le contexte d'un service de gestion des cas, vous n'avez pas à obtenir son consentement dès le début pour continuer à travailler avec elle sur ce problème particulier (nous aurons toujours besoin de son consentement pour l'orienter vers des services).  Toutefois, si vous (ou votre organisme) travaillez avec elle à titre individuel ou dans le contexte d'un groupe qui sort du cadre de la gestion des cas, vous devrez suivre le processus de consentement éclairé, en veillant à l'informer clairement de la confidentialité et de ses limites, et de l'obligation de signalement. </a:t>
            </a:r>
          </a:p>
          <a:p>
            <a:endParaRPr lang="fr-FR" dirty="0"/>
          </a:p>
          <a:p>
            <a:r>
              <a:rPr lang="fr-FR" smtClean="0"/>
              <a:t>Comme nous en avons discuté dans le module 15C, le processus de consentement dans le cadre du travail avec les adolescentes sera différent en fonction de l'âge de la jeune fille avec laquelle vous travaillez. </a:t>
            </a:r>
          </a:p>
          <a:p>
            <a:pPr>
              <a:buFont typeface="Arial" pitchFamily="34" charset="0"/>
              <a:buChar char="•"/>
            </a:pPr>
            <a:r>
              <a:rPr lang="fr-FR" smtClean="0"/>
              <a:t> Si la jeune fille a entre 6 et 11 ans, vous devrez obtenir son assentiment éclairé, à savoir son accord indiquant qu'elle souhaite bénéficier de services. Vous devrez ensuite obtenir le consentement éclairé de la personne qui s'occupe d'elle. Si la personne qui s'occupe d'elle n'y est pas favorable ou si vous déterminez qu'il n'est pas dans l'intérêt de la jeune fille d'impliquer cette personne, un autre adulte de confiance ou l'intervenant de la jeune fille pourra donner son consentement écrit aux services. </a:t>
            </a:r>
          </a:p>
          <a:p>
            <a:pPr>
              <a:buFont typeface="Arial" pitchFamily="34" charset="0"/>
              <a:buChar char="•"/>
            </a:pPr>
            <a:r>
              <a:rPr lang="fr-FR" smtClean="0"/>
              <a:t> Le même processus s'applique aux jeunes filles âgées de 12 à 14 ans. Toutefois, en fonction de la maturité de la jeune fille, son consentement aux services peut être dûment pris en considération, ce qui signifie qu'il faut prendre en compte son point de vue et son opinion en fonction de facteurs tels que son âge et sa maturité. </a:t>
            </a:r>
          </a:p>
          <a:p>
            <a:pPr>
              <a:buFont typeface="Arial" pitchFamily="34" charset="0"/>
              <a:buChar char="•"/>
            </a:pPr>
            <a:r>
              <a:rPr lang="fr-FR" smtClean="0"/>
              <a:t> Pour ce qui est des jeunes filles âgées de 15 à 17 ans, il faut obtenir le consentement éclairé de la jeune fille et, si possible, de la personne qui s'occupe d'elle. </a:t>
            </a:r>
          </a:p>
          <a:p>
            <a:endParaRPr lang="fr-FR" baseline="0" dirty="0"/>
          </a:p>
          <a:p>
            <a:r>
              <a:rPr lang="fr-FR" b="1" dirty="0"/>
              <a:t>**Pour de plus amples informations, reportez-vous à la page 117 du manuel de prise en charge des enfants survivants.**</a:t>
            </a:r>
          </a:p>
        </p:txBody>
      </p:sp>
      <p:sp>
        <p:nvSpPr>
          <p:cNvPr id="4" name="Slide Number Placeholder 3"/>
          <p:cNvSpPr>
            <a:spLocks noGrp="1"/>
          </p:cNvSpPr>
          <p:nvPr>
            <p:ph type="sldNum" sz="quarter" idx="10"/>
          </p:nvPr>
        </p:nvSpPr>
        <p:spPr/>
        <p:txBody>
          <a:bodyPr/>
          <a:lstStyle/>
          <a:p>
            <a:fld id="{C568F6E5-5E12-4623-90BB-7EC2ED9BF81B}" type="slidenum">
              <a:rPr lang="en-US" smtClean="0"/>
              <a:pPr/>
              <a:t>8</a:t>
            </a:fld>
            <a:endParaRPr lang="fr-FR"/>
          </a:p>
        </p:txBody>
      </p:sp>
    </p:spTree>
    <p:extLst>
      <p:ext uri="{BB962C8B-B14F-4D97-AF65-F5344CB8AC3E}">
        <p14:creationId xmlns:p14="http://schemas.microsoft.com/office/powerpoint/2010/main" val="20518053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Nous allons mettre tout cela en pratique. Veuillez vous répartir en petits groupes. Je remettrai un scénario de cas à chaque groupe. D'après le scénario et les informations que vous avez recueillies, discutez avec votre groupe des procédures de consentement appropriées. Après en avoir discuté, chaque groupe partagera son scénario et sa procédure de consentement avec l'ensemble du groupe. </a:t>
            </a:r>
          </a:p>
          <a:p>
            <a:endParaRPr lang="fr-FR" baseline="0" dirty="0"/>
          </a:p>
          <a:p>
            <a:r>
              <a:rPr lang="fr-FR" b="1" baseline="0" dirty="0"/>
              <a:t>**Distribuez le document 16.1 – Se présenter et obtenir le consentement.**</a:t>
            </a:r>
            <a:endParaRPr lang="fr-FR" b="1"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9</a:t>
            </a:fld>
            <a:endParaRPr lang="fr-FR"/>
          </a:p>
        </p:txBody>
      </p:sp>
    </p:spTree>
    <p:extLst>
      <p:ext uri="{BB962C8B-B14F-4D97-AF65-F5344CB8AC3E}">
        <p14:creationId xmlns:p14="http://schemas.microsoft.com/office/powerpoint/2010/main" val="34683866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4.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4.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4.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4.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4.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4.xml"/><Relationship Id="rId4" Type="http://schemas.openxmlformats.org/officeDocument/2006/relationships/image" Target="../media/image8.png"/></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800" dirty="0">
                <a:solidFill>
                  <a:prstClr val="black"/>
                </a:solidFill>
              </a:rPr>
              <a:t>FORMATION INTER-AGENCE SUR LA GESTION DES CAS DE VIOLENCE BASÉE SUR LE GENRE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800" dirty="0">
                <a:solidFill>
                  <a:prstClr val="black"/>
                </a:solidFill>
              </a:rPr>
              <a:t>FORMATION INTER-AGENCE SUR LA GESTION DES CAS DE VIOLENCE BASÉE SUR LE GENRE</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800" dirty="0">
                <a:solidFill>
                  <a:prstClr val="black"/>
                </a:solidFill>
              </a:rPr>
              <a:t>FORMATION INTER-AGENCE SUR LA GESTION DES CAS DE VIOLENCE BASÉE SUR LE GENRE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279553"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200" dirty="0">
                <a:solidFill>
                  <a:prstClr val="black"/>
                </a:solidFill>
              </a:rPr>
              <a:t>FORMATION INTER-AGENCE SUR LA GESTION DES CAS DE VIOLENCE BASÉE SUR LE GENRE</a:t>
            </a: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 Type="http://schemas.openxmlformats.org/officeDocument/2006/relationships/slideLayout" Target="../slideLayouts/slideLayout51.xml"/><Relationship Id="rId21" Type="http://schemas.openxmlformats.org/officeDocument/2006/relationships/slideLayout" Target="../slideLayouts/slideLayout69.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5" Type="http://schemas.openxmlformats.org/officeDocument/2006/relationships/theme" Target="../theme/theme3.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slideLayout" Target="../slideLayouts/slideLayout68.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24" Type="http://schemas.openxmlformats.org/officeDocument/2006/relationships/slideLayout" Target="../slideLayouts/slideLayout72.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23" Type="http://schemas.openxmlformats.org/officeDocument/2006/relationships/slideLayout" Target="../slideLayouts/slideLayout71.xml"/><Relationship Id="rId10" Type="http://schemas.openxmlformats.org/officeDocument/2006/relationships/slideLayout" Target="../slideLayouts/slideLayout58.xml"/><Relationship Id="rId19" Type="http://schemas.openxmlformats.org/officeDocument/2006/relationships/slideLayout" Target="../slideLayouts/slideLayout67.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 Id="rId22" Type="http://schemas.openxmlformats.org/officeDocument/2006/relationships/slideLayout" Target="../slideLayouts/slideLayout7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slideLayout" Target="../slideLayouts/slideLayout85.xml"/><Relationship Id="rId18" Type="http://schemas.openxmlformats.org/officeDocument/2006/relationships/slideLayout" Target="../slideLayouts/slideLayout90.xml"/><Relationship Id="rId3" Type="http://schemas.openxmlformats.org/officeDocument/2006/relationships/slideLayout" Target="../slideLayouts/slideLayout75.xml"/><Relationship Id="rId21" Type="http://schemas.openxmlformats.org/officeDocument/2006/relationships/slideLayout" Target="../slideLayouts/slideLayout93.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17" Type="http://schemas.openxmlformats.org/officeDocument/2006/relationships/slideLayout" Target="../slideLayouts/slideLayout89.xml"/><Relationship Id="rId25" Type="http://schemas.openxmlformats.org/officeDocument/2006/relationships/theme" Target="../theme/theme4.xml"/><Relationship Id="rId2" Type="http://schemas.openxmlformats.org/officeDocument/2006/relationships/slideLayout" Target="../slideLayouts/slideLayout74.xml"/><Relationship Id="rId16" Type="http://schemas.openxmlformats.org/officeDocument/2006/relationships/slideLayout" Target="../slideLayouts/slideLayout88.xml"/><Relationship Id="rId20" Type="http://schemas.openxmlformats.org/officeDocument/2006/relationships/slideLayout" Target="../slideLayouts/slideLayout92.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24" Type="http://schemas.openxmlformats.org/officeDocument/2006/relationships/slideLayout" Target="../slideLayouts/slideLayout96.xml"/><Relationship Id="rId5" Type="http://schemas.openxmlformats.org/officeDocument/2006/relationships/slideLayout" Target="../slideLayouts/slideLayout77.xml"/><Relationship Id="rId15" Type="http://schemas.openxmlformats.org/officeDocument/2006/relationships/slideLayout" Target="../slideLayouts/slideLayout87.xml"/><Relationship Id="rId23" Type="http://schemas.openxmlformats.org/officeDocument/2006/relationships/slideLayout" Target="../slideLayouts/slideLayout95.xml"/><Relationship Id="rId10" Type="http://schemas.openxmlformats.org/officeDocument/2006/relationships/slideLayout" Target="../slideLayouts/slideLayout82.xml"/><Relationship Id="rId19" Type="http://schemas.openxmlformats.org/officeDocument/2006/relationships/slideLayout" Target="../slideLayouts/slideLayout91.xml"/><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slideLayout" Target="../slideLayouts/slideLayout86.xml"/><Relationship Id="rId22" Type="http://schemas.openxmlformats.org/officeDocument/2006/relationships/slideLayout" Target="../slideLayouts/slideLayout9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EAD12348-1BEA-453A-AA28-4AC543540342}" type="datetimeFigureOut">
              <a:rPr lang="en-US">
                <a:ea typeface="MS PGothic" pitchFamily="34" charset="-128"/>
              </a:rPr>
              <a:pPr fontAlgn="base">
                <a:spcBef>
                  <a:spcPct val="0"/>
                </a:spcBef>
                <a:spcAft>
                  <a:spcPct val="0"/>
                </a:spcAft>
                <a:defRPr/>
              </a:pPr>
              <a:t>7/21/2017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3D93A0B-5087-4DB7-AF2E-0D50B316499B}"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7F5FD356-485E-428B-80CB-7F6A6467F807}" type="datetimeFigureOut">
              <a:rPr lang="en-US">
                <a:ea typeface="MS PGothic" pitchFamily="34" charset="-128"/>
              </a:rPr>
              <a:pPr fontAlgn="base">
                <a:spcBef>
                  <a:spcPct val="0"/>
                </a:spcBef>
                <a:spcAft>
                  <a:spcPct val="0"/>
                </a:spcAft>
                <a:defRPr/>
              </a:pPr>
              <a:t>7/21/2017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A91A1AE-D3BA-4CD4-98AA-A978F9614A8A}"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 id="2147483728" r:id="rId19"/>
    <p:sldLayoutId id="2147483729" r:id="rId20"/>
    <p:sldLayoutId id="2147483730" r:id="rId21"/>
    <p:sldLayoutId id="2147483731" r:id="rId22"/>
    <p:sldLayoutId id="2147483732" r:id="rId23"/>
    <p:sldLayoutId id="2147483733"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7F5FD356-485E-428B-80CB-7F6A6467F807}" type="datetimeFigureOut">
              <a:rPr lang="en-US">
                <a:ea typeface="MS PGothic" pitchFamily="34" charset="-128"/>
              </a:rPr>
              <a:pPr fontAlgn="base">
                <a:spcBef>
                  <a:spcPct val="0"/>
                </a:spcBef>
                <a:spcAft>
                  <a:spcPct val="0"/>
                </a:spcAft>
                <a:defRPr/>
              </a:pPr>
              <a:t>7/21/2017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A91A1AE-D3BA-4CD4-98AA-A978F9614A8A}"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 id="2147483747" r:id="rId13"/>
    <p:sldLayoutId id="2147483748" r:id="rId14"/>
    <p:sldLayoutId id="2147483749" r:id="rId15"/>
    <p:sldLayoutId id="2147483750" r:id="rId16"/>
    <p:sldLayoutId id="2147483751" r:id="rId17"/>
    <p:sldLayoutId id="2147483752" r:id="rId18"/>
    <p:sldLayoutId id="2147483753" r:id="rId19"/>
    <p:sldLayoutId id="2147483754" r:id="rId20"/>
    <p:sldLayoutId id="2147483755" r:id="rId21"/>
    <p:sldLayoutId id="2147483756" r:id="rId22"/>
    <p:sldLayoutId id="2147483757" r:id="rId23"/>
    <p:sldLayoutId id="214748375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EAD12348-1BEA-453A-AA28-4AC543540342}" type="datetimeFigureOut">
              <a:rPr lang="en-US">
                <a:ea typeface="MS PGothic" pitchFamily="34" charset="-128"/>
              </a:rPr>
              <a:pPr fontAlgn="base">
                <a:spcBef>
                  <a:spcPct val="0"/>
                </a:spcBef>
                <a:spcAft>
                  <a:spcPct val="0"/>
                </a:spcAft>
                <a:defRPr/>
              </a:pPr>
              <a:t>7/21/2017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3D93A0B-5087-4DB7-AF2E-0D50B316499B}"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 id="2147483773" r:id="rId14"/>
    <p:sldLayoutId id="2147483774" r:id="rId15"/>
    <p:sldLayoutId id="2147483775" r:id="rId16"/>
    <p:sldLayoutId id="2147483776" r:id="rId17"/>
    <p:sldLayoutId id="2147483777" r:id="rId18"/>
    <p:sldLayoutId id="2147483778" r:id="rId19"/>
    <p:sldLayoutId id="2147483779" r:id="rId20"/>
    <p:sldLayoutId id="2147483780" r:id="rId21"/>
    <p:sldLayoutId id="2147483781" r:id="rId22"/>
    <p:sldLayoutId id="2147483782" r:id="rId23"/>
    <p:sldLayoutId id="2147483783"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91016" y="1506301"/>
            <a:ext cx="10244207" cy="1138773"/>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3400" b="1" dirty="0">
                <a:latin typeface="Arial" panose="020B0604020202020204" pitchFamily="34" charset="0"/>
              </a:rPr>
              <a:t>FORMATION INTER-AGENCE SUR LA GESTION DES CAS DE VIOLENCE BASÉE SUR LE GENRE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Cas à risque imminent</a:t>
            </a:r>
          </a:p>
        </p:txBody>
      </p:sp>
      <p:sp>
        <p:nvSpPr>
          <p:cNvPr id="3" name="Content Placeholder 2"/>
          <p:cNvSpPr>
            <a:spLocks noGrp="1"/>
          </p:cNvSpPr>
          <p:nvPr>
            <p:ph idx="1"/>
          </p:nvPr>
        </p:nvSpPr>
        <p:spPr>
          <a:xfrm>
            <a:off x="725214" y="1986455"/>
            <a:ext cx="10625958" cy="4346334"/>
          </a:xfrm>
        </p:spPr>
        <p:txBody>
          <a:bodyPr>
            <a:normAutofit/>
          </a:bodyPr>
          <a:lstStyle/>
          <a:p>
            <a:r>
              <a:rPr lang="fr-FR" sz="2400" b="1" dirty="0">
                <a:solidFill>
                  <a:schemeClr val="tx1"/>
                </a:solidFill>
              </a:rPr>
              <a:t>Risque imminent :  les jeunes filles ne sont pas encore mariées, mais leurs parents sont en train de négocier leur mariage ou de le préparer activement</a:t>
            </a:r>
          </a:p>
          <a:p>
            <a:r>
              <a:rPr lang="fr-FR" sz="2400" b="1" dirty="0">
                <a:solidFill>
                  <a:schemeClr val="tx1"/>
                </a:solidFill>
              </a:rPr>
              <a:t>Aperçu des réponses de la gestion des cas : </a:t>
            </a:r>
          </a:p>
          <a:p>
            <a:pPr indent="-457200">
              <a:buClr>
                <a:schemeClr val="accent4">
                  <a:lumMod val="75000"/>
                </a:schemeClr>
              </a:buClr>
              <a:buFont typeface="Arial" panose="020B0604020202020204" pitchFamily="34" charset="0"/>
              <a:buChar char="•"/>
            </a:pPr>
            <a:r>
              <a:rPr lang="fr-FR" sz="2400" dirty="0">
                <a:solidFill>
                  <a:schemeClr val="tx1"/>
                </a:solidFill>
              </a:rPr>
              <a:t>Déterminer la réaction de la jeune fille face au mariage</a:t>
            </a:r>
          </a:p>
          <a:p>
            <a:pPr indent="-457200">
              <a:buClr>
                <a:schemeClr val="accent4">
                  <a:lumMod val="75000"/>
                </a:schemeClr>
              </a:buClr>
              <a:buFont typeface="Arial" panose="020B0604020202020204" pitchFamily="34" charset="0"/>
              <a:buChar char="•"/>
            </a:pPr>
            <a:r>
              <a:rPr lang="fr-FR" sz="2400" dirty="0">
                <a:solidFill>
                  <a:schemeClr val="tx1"/>
                </a:solidFill>
              </a:rPr>
              <a:t>Informer la jeune fille</a:t>
            </a:r>
          </a:p>
          <a:p>
            <a:pPr marL="457200" indent="-457200">
              <a:buClr>
                <a:schemeClr val="accent4">
                  <a:lumMod val="75000"/>
                </a:schemeClr>
              </a:buClr>
              <a:buFont typeface="Arial" panose="020B0604020202020204" pitchFamily="34" charset="0"/>
              <a:buChar char="•"/>
            </a:pPr>
            <a:r>
              <a:rPr lang="fr-FR" sz="2400" dirty="0">
                <a:solidFill>
                  <a:schemeClr val="tx1"/>
                </a:solidFill>
              </a:rPr>
              <a:t>Impliquer éventuellement un adulte qui soutient la jeune fille (évaluer les risques encourus)</a:t>
            </a:r>
          </a:p>
          <a:p>
            <a:pPr marL="457200" indent="-457200">
              <a:buClr>
                <a:schemeClr val="accent4">
                  <a:lumMod val="75000"/>
                </a:schemeClr>
              </a:buClr>
              <a:buFont typeface="Arial" panose="020B0604020202020204" pitchFamily="34" charset="0"/>
              <a:buChar char="•"/>
            </a:pPr>
            <a:r>
              <a:rPr lang="fr-FR" sz="2400" dirty="0">
                <a:solidFill>
                  <a:schemeClr val="tx1"/>
                </a:solidFill>
              </a:rPr>
              <a:t>Si le processus de mariage se poursuit </a:t>
            </a:r>
            <a:r>
              <a:rPr lang="en-US" sz="2400" dirty="0">
                <a:solidFill>
                  <a:schemeClr val="tx1"/>
                </a:solidFill>
                <a:sym typeface="Wingdings" pitchFamily="2" charset="2"/>
              </a:rPr>
              <a:t></a:t>
            </a:r>
            <a:r>
              <a:rPr lang="fr-FR" sz="2400" dirty="0">
                <a:solidFill>
                  <a:schemeClr val="tx1"/>
                </a:solidFill>
                <a:sym typeface="Wingdings" pitchFamily="2" charset="2"/>
              </a:rPr>
              <a:t> Réduction des risques</a:t>
            </a:r>
            <a:endParaRPr lang="fr-FR" sz="2400" dirty="0">
              <a:solidFill>
                <a:schemeClr val="tx1"/>
              </a:solidFill>
            </a:endParaRPr>
          </a:p>
          <a:p>
            <a:pPr indent="-457200">
              <a:buClr>
                <a:schemeClr val="accent4">
                  <a:lumMod val="75000"/>
                </a:schemeClr>
              </a:buClr>
              <a:buFont typeface="Arial" panose="020B0604020202020204" pitchFamily="34" charset="0"/>
              <a:buChar char="•"/>
            </a:pPr>
            <a:endParaRPr lang="fr-FR" sz="2400" dirty="0">
              <a:solidFill>
                <a:schemeClr val="tx1"/>
              </a:solidFill>
            </a:endParaRPr>
          </a:p>
          <a:p>
            <a:pPr indent="-457200">
              <a:buClr>
                <a:schemeClr val="accent4">
                  <a:lumMod val="75000"/>
                </a:schemeClr>
              </a:buClr>
              <a:buFont typeface="Arial" panose="020B0604020202020204" pitchFamily="34" charset="0"/>
              <a:buChar char="•"/>
            </a:pPr>
            <a:endParaRPr lang="fr-FR" sz="2400" dirty="0">
              <a:solidFill>
                <a:schemeClr val="tx1"/>
              </a:solidFill>
            </a:endParaRPr>
          </a:p>
          <a:p>
            <a:pPr lvl="2">
              <a:buClr>
                <a:schemeClr val="accent4">
                  <a:lumMod val="75000"/>
                </a:schemeClr>
              </a:buClr>
              <a:buFont typeface="Arial" panose="020B0604020202020204" pitchFamily="34" charset="0"/>
              <a:buChar char="•"/>
            </a:pPr>
            <a:endParaRPr lang="fr-FR" sz="1600" dirty="0">
              <a:solidFill>
                <a:schemeClr val="tx1"/>
              </a:solidFill>
            </a:endParaRPr>
          </a:p>
          <a:p>
            <a:endParaRPr lang="fr-FR" dirty="0">
              <a:solidFill>
                <a:schemeClr val="tx1"/>
              </a:solidFill>
            </a:endParaRPr>
          </a:p>
        </p:txBody>
      </p:sp>
    </p:spTree>
    <p:extLst>
      <p:ext uri="{BB962C8B-B14F-4D97-AF65-F5344CB8AC3E}">
        <p14:creationId xmlns:p14="http://schemas.microsoft.com/office/powerpoint/2010/main" val="25318377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Cas à risque imminent : évaluation</a:t>
            </a:r>
          </a:p>
        </p:txBody>
      </p:sp>
      <p:sp>
        <p:nvSpPr>
          <p:cNvPr id="3" name="Content Placeholder 2"/>
          <p:cNvSpPr>
            <a:spLocks noGrp="1"/>
          </p:cNvSpPr>
          <p:nvPr>
            <p:ph idx="1"/>
          </p:nvPr>
        </p:nvSpPr>
        <p:spPr>
          <a:xfrm>
            <a:off x="772510" y="2238703"/>
            <a:ext cx="9971690" cy="4177862"/>
          </a:xfrm>
        </p:spPr>
        <p:txBody>
          <a:bodyPr>
            <a:normAutofit/>
          </a:bodyPr>
          <a:lstStyle/>
          <a:p>
            <a:pPr>
              <a:buClr>
                <a:schemeClr val="accent4">
                  <a:lumMod val="75000"/>
                </a:schemeClr>
              </a:buClr>
              <a:buNone/>
            </a:pPr>
            <a:r>
              <a:rPr lang="fr-FR" sz="2400" b="1" dirty="0">
                <a:solidFill>
                  <a:schemeClr val="tx1"/>
                </a:solidFill>
              </a:rPr>
              <a:t>Déterminer la réaction de la jeune fille face au mariage</a:t>
            </a:r>
          </a:p>
          <a:p>
            <a:pPr>
              <a:buClr>
                <a:schemeClr val="accent4">
                  <a:lumMod val="75000"/>
                </a:schemeClr>
              </a:buClr>
              <a:buNone/>
            </a:pPr>
            <a:r>
              <a:rPr lang="fr-FR" sz="2400" b="1" dirty="0">
                <a:solidFill>
                  <a:schemeClr val="tx1"/>
                </a:solidFill>
              </a:rPr>
              <a:t>Informer la jeune fille sur le mariage précoce </a:t>
            </a:r>
          </a:p>
          <a:p>
            <a:pPr>
              <a:buClr>
                <a:schemeClr val="accent4">
                  <a:lumMod val="75000"/>
                </a:schemeClr>
              </a:buClr>
              <a:buNone/>
            </a:pPr>
            <a:r>
              <a:rPr lang="fr-FR" sz="2400" b="1" dirty="0">
                <a:solidFill>
                  <a:schemeClr val="tx1"/>
                </a:solidFill>
              </a:rPr>
              <a:t>L'aider à identifier un membre de sa famille ou un autre adulte de confiance qui la soutient</a:t>
            </a:r>
            <a:endParaRPr lang="fr-FR" sz="2000" b="1" strike="sngStrike" dirty="0">
              <a:solidFill>
                <a:schemeClr val="tx1"/>
              </a:solidFill>
            </a:endParaRPr>
          </a:p>
          <a:p>
            <a:pPr lvl="1">
              <a:buClr>
                <a:schemeClr val="accent4">
                  <a:lumMod val="75000"/>
                </a:schemeClr>
              </a:buClr>
              <a:buFont typeface="Arial" panose="020B0604020202020204" pitchFamily="34" charset="0"/>
              <a:buChar char="•"/>
            </a:pPr>
            <a:r>
              <a:rPr lang="fr-FR" sz="2000" dirty="0" smtClean="0">
                <a:solidFill>
                  <a:schemeClr val="tx1"/>
                </a:solidFill>
              </a:rPr>
              <a:t>Déterminer </a:t>
            </a:r>
            <a:r>
              <a:rPr lang="fr-FR" sz="2000" dirty="0">
                <a:solidFill>
                  <a:schemeClr val="tx1"/>
                </a:solidFill>
              </a:rPr>
              <a:t>s'il est sans danger pour elle de parler à cette personne</a:t>
            </a:r>
          </a:p>
          <a:p>
            <a:pPr lvl="1">
              <a:buClr>
                <a:schemeClr val="accent4">
                  <a:lumMod val="75000"/>
                </a:schemeClr>
              </a:buClr>
              <a:buFont typeface="Arial" panose="020B0604020202020204" pitchFamily="34" charset="0"/>
              <a:buChar char="•"/>
            </a:pPr>
            <a:r>
              <a:rPr lang="fr-FR" sz="2000" dirty="0">
                <a:solidFill>
                  <a:schemeClr val="tx1"/>
                </a:solidFill>
              </a:rPr>
              <a:t>Planifier avec la jeune fille quand et comment elle s'adressera à cette personne</a:t>
            </a:r>
          </a:p>
          <a:p>
            <a:pPr lvl="1">
              <a:buClr>
                <a:schemeClr val="accent4">
                  <a:lumMod val="75000"/>
                </a:schemeClr>
              </a:buClr>
              <a:buFont typeface="Arial" panose="020B0604020202020204" pitchFamily="34" charset="0"/>
              <a:buChar char="•"/>
            </a:pPr>
            <a:r>
              <a:rPr lang="fr-FR" sz="2000" dirty="0">
                <a:solidFill>
                  <a:schemeClr val="tx1"/>
                </a:solidFill>
              </a:rPr>
              <a:t>Identifier un lieu et un moment pour effectuer un suivi de la conversation avec la jeune fille</a:t>
            </a:r>
          </a:p>
          <a:p>
            <a:pPr lvl="1">
              <a:buClr>
                <a:schemeClr val="accent4">
                  <a:lumMod val="75000"/>
                </a:schemeClr>
              </a:buClr>
              <a:buFont typeface="Arial" panose="020B0604020202020204" pitchFamily="34" charset="0"/>
              <a:buChar char="•"/>
            </a:pPr>
            <a:endParaRPr lang="fr-FR" sz="2000" dirty="0">
              <a:solidFill>
                <a:schemeClr val="tx1"/>
              </a:solidFill>
            </a:endParaRPr>
          </a:p>
          <a:p>
            <a:endParaRPr lang="fr-FR" sz="2400" dirty="0">
              <a:solidFill>
                <a:schemeClr val="tx1"/>
              </a:solidFill>
            </a:endParaRPr>
          </a:p>
        </p:txBody>
      </p:sp>
    </p:spTree>
    <p:extLst>
      <p:ext uri="{BB962C8B-B14F-4D97-AF65-F5344CB8AC3E}">
        <p14:creationId xmlns:p14="http://schemas.microsoft.com/office/powerpoint/2010/main" val="26499590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Cas à risque imminent : Évaluation</a:t>
            </a:r>
          </a:p>
        </p:txBody>
      </p:sp>
      <p:sp>
        <p:nvSpPr>
          <p:cNvPr id="3" name="Content Placeholder 2"/>
          <p:cNvSpPr>
            <a:spLocks noGrp="1"/>
          </p:cNvSpPr>
          <p:nvPr>
            <p:ph idx="1"/>
          </p:nvPr>
        </p:nvSpPr>
        <p:spPr>
          <a:xfrm>
            <a:off x="645565" y="1686910"/>
            <a:ext cx="10216876" cy="4776952"/>
          </a:xfrm>
        </p:spPr>
        <p:txBody>
          <a:bodyPr>
            <a:normAutofit fontScale="92500" lnSpcReduction="20000"/>
          </a:bodyPr>
          <a:lstStyle/>
          <a:p>
            <a:pPr>
              <a:buClr>
                <a:schemeClr val="accent4">
                  <a:lumMod val="75000"/>
                </a:schemeClr>
              </a:buClr>
              <a:buNone/>
            </a:pPr>
            <a:r>
              <a:rPr lang="fr-FR" dirty="0" smtClean="0"/>
              <a:t> </a:t>
            </a:r>
            <a:r>
              <a:rPr lang="fr-FR" sz="2400" b="1" dirty="0">
                <a:solidFill>
                  <a:schemeClr val="tx1"/>
                </a:solidFill>
              </a:rPr>
              <a:t>Impliquer l'adulte qui la soutient</a:t>
            </a:r>
          </a:p>
          <a:p>
            <a:pPr lvl="1">
              <a:buClr>
                <a:schemeClr val="accent4">
                  <a:lumMod val="75000"/>
                </a:schemeClr>
              </a:buClr>
              <a:buNone/>
            </a:pPr>
            <a:r>
              <a:rPr lang="fr-FR" sz="2000" dirty="0">
                <a:solidFill>
                  <a:schemeClr val="tx1"/>
                </a:solidFill>
              </a:rPr>
              <a:t>Si l'adulte répond à la jeune fille en se montrant attentionné et en la soutenant, envisagez de l'impliquer lors d'une séance conjointe ou en tête-à-tête</a:t>
            </a:r>
          </a:p>
          <a:p>
            <a:pPr lvl="1">
              <a:buClr>
                <a:schemeClr val="accent4">
                  <a:lumMod val="75000"/>
                </a:schemeClr>
              </a:buClr>
              <a:buNone/>
            </a:pPr>
            <a:r>
              <a:rPr lang="fr-FR" dirty="0" smtClean="0"/>
              <a:t> </a:t>
            </a:r>
          </a:p>
          <a:p>
            <a:pPr lvl="1">
              <a:buClr>
                <a:schemeClr val="accent4">
                  <a:lumMod val="75000"/>
                </a:schemeClr>
              </a:buClr>
              <a:buNone/>
            </a:pPr>
            <a:r>
              <a:rPr lang="fr-FR" sz="2000" b="1" dirty="0">
                <a:solidFill>
                  <a:schemeClr val="tx1"/>
                </a:solidFill>
              </a:rPr>
              <a:t>S'il s'agit d'un parent/membre de la famille</a:t>
            </a:r>
          </a:p>
          <a:p>
            <a:pPr lvl="1">
              <a:buClr>
                <a:schemeClr val="accent4">
                  <a:lumMod val="75000"/>
                </a:schemeClr>
              </a:buClr>
              <a:buFont typeface="Arial" panose="020B0604020202020204" pitchFamily="34" charset="0"/>
              <a:buChar char="•"/>
            </a:pPr>
            <a:r>
              <a:rPr lang="fr-FR" sz="2000" dirty="0" smtClean="0">
                <a:solidFill>
                  <a:schemeClr val="tx1"/>
                </a:solidFill>
              </a:rPr>
              <a:t>Ne </a:t>
            </a:r>
            <a:r>
              <a:rPr lang="fr-FR" sz="2000" dirty="0">
                <a:solidFill>
                  <a:schemeClr val="tx1"/>
                </a:solidFill>
              </a:rPr>
              <a:t>pas porter de jugement</a:t>
            </a:r>
          </a:p>
          <a:p>
            <a:pPr lvl="1">
              <a:buClr>
                <a:schemeClr val="accent4">
                  <a:lumMod val="75000"/>
                </a:schemeClr>
              </a:buClr>
              <a:buFont typeface="Arial" panose="020B0604020202020204" pitchFamily="34" charset="0"/>
              <a:buChar char="•"/>
            </a:pPr>
            <a:r>
              <a:rPr lang="fr-FR" sz="2000" dirty="0">
                <a:solidFill>
                  <a:schemeClr val="tx1"/>
                </a:solidFill>
              </a:rPr>
              <a:t>Tenter de comprendre la situation familiale et le contexte</a:t>
            </a:r>
          </a:p>
          <a:p>
            <a:pPr lvl="1">
              <a:buClr>
                <a:schemeClr val="accent4">
                  <a:lumMod val="75000"/>
                </a:schemeClr>
              </a:buClr>
              <a:buFont typeface="Arial" panose="020B0604020202020204" pitchFamily="34" charset="0"/>
              <a:buChar char="•"/>
            </a:pPr>
            <a:r>
              <a:rPr lang="fr-FR" sz="2000" dirty="0">
                <a:solidFill>
                  <a:schemeClr val="tx1"/>
                </a:solidFill>
              </a:rPr>
              <a:t>Aider la personne qui s'occupe de la jeune fille à réfléchir aux avantages et aux inconvénients du mariage précoce</a:t>
            </a:r>
          </a:p>
          <a:p>
            <a:pPr lvl="1">
              <a:buClr>
                <a:schemeClr val="accent4">
                  <a:lumMod val="75000"/>
                </a:schemeClr>
              </a:buClr>
              <a:buFont typeface="Arial" panose="020B0604020202020204" pitchFamily="34" charset="0"/>
              <a:buChar char="•"/>
            </a:pPr>
            <a:r>
              <a:rPr lang="fr-FR" sz="2000" dirty="0">
                <a:solidFill>
                  <a:schemeClr val="tx1"/>
                </a:solidFill>
              </a:rPr>
              <a:t>L'informer sur les conséquences </a:t>
            </a:r>
          </a:p>
          <a:p>
            <a:pPr lvl="1">
              <a:buClr>
                <a:schemeClr val="accent4">
                  <a:lumMod val="75000"/>
                </a:schemeClr>
              </a:buClr>
              <a:buNone/>
            </a:pPr>
            <a:endParaRPr lang="fr-FR" sz="2000" dirty="0">
              <a:solidFill>
                <a:schemeClr val="tx1"/>
              </a:solidFill>
            </a:endParaRPr>
          </a:p>
          <a:p>
            <a:pPr lvl="1">
              <a:buClr>
                <a:schemeClr val="accent4">
                  <a:lumMod val="75000"/>
                </a:schemeClr>
              </a:buClr>
              <a:buNone/>
            </a:pPr>
            <a:r>
              <a:rPr lang="fr-FR" sz="2000" b="1" dirty="0">
                <a:solidFill>
                  <a:schemeClr val="tx1"/>
                </a:solidFill>
              </a:rPr>
              <a:t> Si l'adulte qui soutient la jeune fille n'est pas un parent ou un membre de sa famille :</a:t>
            </a:r>
          </a:p>
          <a:p>
            <a:pPr lvl="2">
              <a:buClr>
                <a:schemeClr val="accent4">
                  <a:lumMod val="75000"/>
                </a:schemeClr>
              </a:buClr>
              <a:buFont typeface="Arial" panose="020B0604020202020204" pitchFamily="34" charset="0"/>
              <a:buChar char="•"/>
            </a:pPr>
            <a:r>
              <a:rPr lang="fr-FR" sz="1800" dirty="0">
                <a:solidFill>
                  <a:schemeClr val="tx1"/>
                </a:solidFill>
              </a:rPr>
              <a:t>Discutez de la relation de l'adulte avec la famille et ceux qui prennent les décisions : a-t-il une influence ?  Pourrait-il parler à la famille/ceux qui prennent les décisions ?</a:t>
            </a:r>
          </a:p>
          <a:p>
            <a:pPr lvl="1">
              <a:buClr>
                <a:schemeClr val="accent4">
                  <a:lumMod val="75000"/>
                </a:schemeClr>
              </a:buClr>
              <a:buFont typeface="Arial" panose="020B0604020202020204" pitchFamily="34" charset="0"/>
              <a:buChar char="•"/>
            </a:pPr>
            <a:endParaRPr lang="fr-FR" sz="2800" b="1" dirty="0">
              <a:solidFill>
                <a:schemeClr val="tx1"/>
              </a:solidFill>
              <a:sym typeface="Wingdings" panose="05000000000000000000" pitchFamily="2" charset="2"/>
            </a:endParaRPr>
          </a:p>
          <a:p>
            <a:pPr lvl="1">
              <a:buClr>
                <a:schemeClr val="accent4">
                  <a:lumMod val="75000"/>
                </a:schemeClr>
              </a:buClr>
              <a:buNone/>
            </a:pPr>
            <a:r>
              <a:rPr lang="fr-FR" sz="2800" b="1" dirty="0">
                <a:solidFill>
                  <a:schemeClr val="tx1"/>
                </a:solidFill>
                <a:sym typeface="Wingdings" panose="05000000000000000000" pitchFamily="2" charset="2"/>
              </a:rPr>
              <a:t>Accorder la priorité absolue à la sécurité de la jeune fille</a:t>
            </a:r>
            <a:endParaRPr lang="fr-FR" sz="2800" b="1" dirty="0">
              <a:solidFill>
                <a:schemeClr val="tx1"/>
              </a:solidFill>
            </a:endParaRPr>
          </a:p>
        </p:txBody>
      </p:sp>
    </p:spTree>
    <p:extLst>
      <p:ext uri="{BB962C8B-B14F-4D97-AF65-F5344CB8AC3E}">
        <p14:creationId xmlns:p14="http://schemas.microsoft.com/office/powerpoint/2010/main" val="22874237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mtClean="0"/>
              <a:t>Activité : </a:t>
            </a:r>
            <a:r>
              <a:t/>
            </a:r>
            <a:br/>
            <a:r>
              <a:rPr lang="fr-FR" smtClean="0"/>
              <a:t>Risque imminent </a:t>
            </a:r>
            <a:r>
              <a:rPr lang="en-US" smtClean="0"/>
              <a:t>	</a:t>
            </a:r>
          </a:p>
        </p:txBody>
      </p:sp>
      <p:sp>
        <p:nvSpPr>
          <p:cNvPr id="3" name="Content Placeholder 2"/>
          <p:cNvSpPr>
            <a:spLocks noGrp="1"/>
          </p:cNvSpPr>
          <p:nvPr>
            <p:ph idx="1"/>
          </p:nvPr>
        </p:nvSpPr>
        <p:spPr>
          <a:xfrm>
            <a:off x="7027333" y="687357"/>
            <a:ext cx="4478866" cy="5053469"/>
          </a:xfrm>
        </p:spPr>
        <p:txBody>
          <a:bodyPr/>
          <a:lstStyle/>
          <a:p>
            <a:endParaRPr lang="fr-FR" sz="2400" dirty="0">
              <a:solidFill>
                <a:schemeClr val="tx1"/>
              </a:solidFill>
            </a:endParaRPr>
          </a:p>
          <a:p>
            <a:r>
              <a:rPr lang="fr-FR" sz="2400" dirty="0">
                <a:solidFill>
                  <a:schemeClr val="tx1"/>
                </a:solidFill>
              </a:rPr>
              <a:t>Par petits groupes, discutez des informations sur le mariage précoce à fournir aux jeunes filles et à leurs parents ou aux membres de leur famille. Comment fourniriez-vous ces informations ? Quels seront, selon vous, les sujets difficiles ? De quelle façon allez-vous les aborder ?</a:t>
            </a:r>
          </a:p>
          <a:p>
            <a:endParaRPr lang="fr-FR" dirty="0">
              <a:solidFill>
                <a:schemeClr val="tx1"/>
              </a:solidFill>
            </a:endParaRPr>
          </a:p>
        </p:txBody>
      </p:sp>
    </p:spTree>
    <p:extLst>
      <p:ext uri="{BB962C8B-B14F-4D97-AF65-F5344CB8AC3E}">
        <p14:creationId xmlns:p14="http://schemas.microsoft.com/office/powerpoint/2010/main" val="32283369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CAS À RISQUE IMMINENT : RÉDUCTION DES RISQUES </a:t>
            </a:r>
          </a:p>
        </p:txBody>
      </p:sp>
      <p:sp>
        <p:nvSpPr>
          <p:cNvPr id="3" name="Content Placeholder 2"/>
          <p:cNvSpPr>
            <a:spLocks noGrp="1"/>
          </p:cNvSpPr>
          <p:nvPr>
            <p:ph idx="1"/>
          </p:nvPr>
        </p:nvSpPr>
        <p:spPr>
          <a:xfrm>
            <a:off x="859809" y="1907628"/>
            <a:ext cx="9884391" cy="4401097"/>
          </a:xfrm>
        </p:spPr>
        <p:txBody>
          <a:bodyPr>
            <a:normAutofit fontScale="77500" lnSpcReduction="20000"/>
          </a:bodyPr>
          <a:lstStyle/>
          <a:p>
            <a:pPr marL="0" indent="0">
              <a:buClr>
                <a:schemeClr val="accent4">
                  <a:lumMod val="75000"/>
                </a:schemeClr>
              </a:buClr>
              <a:buNone/>
            </a:pPr>
            <a:r>
              <a:rPr lang="fr-FR" sz="2600" b="1" dirty="0">
                <a:solidFill>
                  <a:schemeClr val="tx1"/>
                </a:solidFill>
              </a:rPr>
              <a:t>Pour les jeunes filles dont le mariage va être célébré : </a:t>
            </a:r>
          </a:p>
          <a:p>
            <a:pPr marL="0" indent="0">
              <a:buClr>
                <a:schemeClr val="accent4">
                  <a:lumMod val="75000"/>
                </a:schemeClr>
              </a:buClr>
              <a:buNone/>
            </a:pPr>
            <a:r>
              <a:rPr lang="fr-FR" sz="2600" b="1" dirty="0">
                <a:solidFill>
                  <a:schemeClr val="tx1"/>
                </a:solidFill>
              </a:rPr>
              <a:t>La RÉDUCTION DES RISQUES devient l'objectif principal</a:t>
            </a:r>
          </a:p>
          <a:p>
            <a:pPr>
              <a:buClr>
                <a:schemeClr val="accent4">
                  <a:lumMod val="75000"/>
                </a:schemeClr>
              </a:buClr>
              <a:buFont typeface="Arial" panose="020B0604020202020204" pitchFamily="34" charset="0"/>
              <a:buChar char="•"/>
            </a:pPr>
            <a:r>
              <a:rPr lang="fr-FR" dirty="0">
                <a:solidFill>
                  <a:schemeClr val="tx1"/>
                </a:solidFill>
              </a:rPr>
              <a:t>  Évaluer avec elles :</a:t>
            </a:r>
          </a:p>
          <a:p>
            <a:pPr lvl="2">
              <a:buClr>
                <a:schemeClr val="accent4">
                  <a:lumMod val="75000"/>
                </a:schemeClr>
              </a:buClr>
              <a:buFont typeface="Arial" panose="020B0604020202020204" pitchFamily="34" charset="0"/>
              <a:buChar char="•"/>
            </a:pPr>
            <a:r>
              <a:rPr lang="fr-FR" sz="1800" dirty="0">
                <a:solidFill>
                  <a:schemeClr val="tx1"/>
                </a:solidFill>
              </a:rPr>
              <a:t>Leur sentiment concernant ce mariage</a:t>
            </a:r>
          </a:p>
          <a:p>
            <a:pPr lvl="2">
              <a:buClr>
                <a:schemeClr val="accent4">
                  <a:lumMod val="75000"/>
                </a:schemeClr>
              </a:buClr>
              <a:buFont typeface="Arial" panose="020B0604020202020204" pitchFamily="34" charset="0"/>
              <a:buChar char="•"/>
            </a:pPr>
            <a:r>
              <a:rPr lang="fr-FR" sz="1800" dirty="0">
                <a:solidFill>
                  <a:schemeClr val="tx1"/>
                </a:solidFill>
              </a:rPr>
              <a:t>Leurs questions/inquiétudes</a:t>
            </a:r>
          </a:p>
          <a:p>
            <a:pPr lvl="2">
              <a:buClr>
                <a:schemeClr val="accent4">
                  <a:lumMod val="75000"/>
                </a:schemeClr>
              </a:buClr>
              <a:buFont typeface="Arial" panose="020B0604020202020204" pitchFamily="34" charset="0"/>
              <a:buChar char="•"/>
            </a:pPr>
            <a:r>
              <a:rPr lang="fr-FR" sz="1800" dirty="0">
                <a:solidFill>
                  <a:schemeClr val="tx1"/>
                </a:solidFill>
              </a:rPr>
              <a:t>Les risques potentiels pour elles</a:t>
            </a:r>
          </a:p>
          <a:p>
            <a:pPr>
              <a:buClr>
                <a:schemeClr val="accent4">
                  <a:lumMod val="75000"/>
                </a:schemeClr>
              </a:buClr>
              <a:buFont typeface="Arial" panose="020B0604020202020204" pitchFamily="34" charset="0"/>
              <a:buChar char="•"/>
            </a:pPr>
            <a:r>
              <a:rPr lang="fr-FR" dirty="0">
                <a:solidFill>
                  <a:schemeClr val="tx1"/>
                </a:solidFill>
              </a:rPr>
              <a:t> Élaborer un plan visant à assurer leur sécurité</a:t>
            </a:r>
          </a:p>
          <a:p>
            <a:pPr>
              <a:buClr>
                <a:schemeClr val="accent4">
                  <a:lumMod val="75000"/>
                </a:schemeClr>
              </a:buClr>
              <a:buFont typeface="Arial" panose="020B0604020202020204" pitchFamily="34" charset="0"/>
              <a:buChar char="•"/>
            </a:pPr>
            <a:r>
              <a:rPr lang="fr-FR" dirty="0">
                <a:solidFill>
                  <a:schemeClr val="tx1"/>
                </a:solidFill>
              </a:rPr>
              <a:t> Leur fournir des informations </a:t>
            </a:r>
          </a:p>
          <a:p>
            <a:pPr>
              <a:buClr>
                <a:schemeClr val="accent4">
                  <a:lumMod val="75000"/>
                </a:schemeClr>
              </a:buClr>
              <a:buFont typeface="Arial" panose="020B0604020202020204" pitchFamily="34" charset="0"/>
              <a:buChar char="•"/>
            </a:pPr>
            <a:r>
              <a:rPr lang="fr-FR" dirty="0">
                <a:solidFill>
                  <a:schemeClr val="tx1"/>
                </a:solidFill>
              </a:rPr>
              <a:t>  Proposer ou continuer à proposer des services aux jeunes filles</a:t>
            </a:r>
          </a:p>
          <a:p>
            <a:pPr>
              <a:buClr>
                <a:schemeClr val="accent4">
                  <a:lumMod val="75000"/>
                </a:schemeClr>
              </a:buClr>
              <a:buFont typeface="Arial" panose="020B0604020202020204" pitchFamily="34" charset="0"/>
              <a:buChar char="•"/>
            </a:pPr>
            <a:r>
              <a:rPr lang="fr-FR" dirty="0">
                <a:solidFill>
                  <a:schemeClr val="tx1"/>
                </a:solidFill>
              </a:rPr>
              <a:t>  Aider les jeunes filles à identifier une personne de leur entourage qui les soutient</a:t>
            </a:r>
          </a:p>
          <a:p>
            <a:pPr>
              <a:buClr>
                <a:schemeClr val="accent4">
                  <a:lumMod val="75000"/>
                </a:schemeClr>
              </a:buClr>
              <a:buFont typeface="Arial" panose="020B0604020202020204" pitchFamily="34" charset="0"/>
              <a:buChar char="•"/>
            </a:pPr>
            <a:r>
              <a:rPr lang="fr-FR" dirty="0">
                <a:solidFill>
                  <a:schemeClr val="tx1"/>
                </a:solidFill>
              </a:rPr>
              <a:t>  Plaider en leur faveur </a:t>
            </a:r>
          </a:p>
          <a:p>
            <a:pPr>
              <a:buClr>
                <a:schemeClr val="accent4">
                  <a:lumMod val="75000"/>
                </a:schemeClr>
              </a:buClr>
              <a:buFont typeface="Arial" panose="020B0604020202020204" pitchFamily="34" charset="0"/>
              <a:buChar char="•"/>
            </a:pPr>
            <a:r>
              <a:rPr lang="fr-FR" dirty="0">
                <a:solidFill>
                  <a:schemeClr val="tx1"/>
                </a:solidFill>
              </a:rPr>
              <a:t>  Impliquer un parent qui les soutient</a:t>
            </a:r>
          </a:p>
          <a:p>
            <a:endParaRPr lang="fr-FR" dirty="0">
              <a:solidFill>
                <a:schemeClr val="tx1"/>
              </a:solidFill>
            </a:endParaRPr>
          </a:p>
        </p:txBody>
      </p:sp>
    </p:spTree>
    <p:extLst>
      <p:ext uri="{BB962C8B-B14F-4D97-AF65-F5344CB8AC3E}">
        <p14:creationId xmlns:p14="http://schemas.microsoft.com/office/powerpoint/2010/main" val="30410164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Pour les jeunes filles DÉJÀ mariées</a:t>
            </a:r>
          </a:p>
        </p:txBody>
      </p:sp>
      <p:sp>
        <p:nvSpPr>
          <p:cNvPr id="3" name="Content Placeholder 2"/>
          <p:cNvSpPr>
            <a:spLocks noGrp="1"/>
          </p:cNvSpPr>
          <p:nvPr>
            <p:ph idx="1"/>
          </p:nvPr>
        </p:nvSpPr>
        <p:spPr>
          <a:xfrm>
            <a:off x="762000" y="1924050"/>
            <a:ext cx="10191750" cy="4384675"/>
          </a:xfrm>
        </p:spPr>
        <p:txBody>
          <a:bodyPr>
            <a:normAutofit fontScale="92500" lnSpcReduction="10000"/>
          </a:bodyPr>
          <a:lstStyle/>
          <a:p>
            <a:r>
              <a:rPr lang="fr-FR" sz="3100" b="1" dirty="0">
                <a:solidFill>
                  <a:schemeClr val="tx1"/>
                </a:solidFill>
              </a:rPr>
              <a:t>Pour les jeunes filles qui sont déjà mariées, suivre le processus de gestion des cas : </a:t>
            </a:r>
          </a:p>
          <a:p>
            <a:r>
              <a:rPr lang="fr-FR" sz="2600" b="1" dirty="0">
                <a:solidFill>
                  <a:schemeClr val="tx1"/>
                </a:solidFill>
              </a:rPr>
              <a:t>Points clés d'évaluation </a:t>
            </a:r>
            <a:r>
              <a:rPr lang="fr-FR" sz="2600" dirty="0">
                <a:solidFill>
                  <a:schemeClr val="tx1"/>
                </a:solidFill>
              </a:rPr>
              <a:t>: </a:t>
            </a:r>
          </a:p>
          <a:p>
            <a:pPr lvl="1">
              <a:buClr>
                <a:schemeClr val="accent4">
                  <a:lumMod val="75000"/>
                </a:schemeClr>
              </a:buClr>
              <a:buFont typeface="Arial" panose="020B0604020202020204" pitchFamily="34" charset="0"/>
              <a:buChar char="•"/>
            </a:pPr>
            <a:r>
              <a:rPr lang="fr-FR" dirty="0">
                <a:solidFill>
                  <a:schemeClr val="tx1"/>
                </a:solidFill>
              </a:rPr>
              <a:t>Rapports sexuels : sont-ils imposés ? Sont-ils douloureux ?</a:t>
            </a:r>
          </a:p>
          <a:p>
            <a:pPr lvl="1">
              <a:buClr>
                <a:schemeClr val="accent4">
                  <a:lumMod val="75000"/>
                </a:schemeClr>
              </a:buClr>
              <a:buFont typeface="Arial" panose="020B0604020202020204" pitchFamily="34" charset="0"/>
              <a:buChar char="•"/>
            </a:pPr>
            <a:r>
              <a:rPr lang="fr-FR" dirty="0">
                <a:solidFill>
                  <a:schemeClr val="tx1"/>
                </a:solidFill>
              </a:rPr>
              <a:t>Leur connaissance de la santé reproductive et de leur propre corps</a:t>
            </a:r>
          </a:p>
          <a:p>
            <a:pPr lvl="1">
              <a:buClr>
                <a:schemeClr val="accent4">
                  <a:lumMod val="75000"/>
                </a:schemeClr>
              </a:buClr>
              <a:buFont typeface="Arial" panose="020B0604020202020204" pitchFamily="34" charset="0"/>
              <a:buChar char="•"/>
            </a:pPr>
            <a:r>
              <a:rPr lang="fr-FR" dirty="0">
                <a:solidFill>
                  <a:schemeClr val="tx1"/>
                </a:solidFill>
              </a:rPr>
              <a:t>Grossesse</a:t>
            </a:r>
          </a:p>
          <a:p>
            <a:pPr lvl="1">
              <a:buClr>
                <a:schemeClr val="accent4">
                  <a:lumMod val="75000"/>
                </a:schemeClr>
              </a:buClr>
              <a:buFont typeface="Arial" panose="020B0604020202020204" pitchFamily="34" charset="0"/>
              <a:buChar char="•"/>
            </a:pPr>
            <a:r>
              <a:rPr lang="fr-FR" dirty="0">
                <a:solidFill>
                  <a:schemeClr val="tx1"/>
                </a:solidFill>
              </a:rPr>
              <a:t>Subissent-elles des violences conjugales ?</a:t>
            </a:r>
          </a:p>
          <a:p>
            <a:pPr lvl="1">
              <a:buClr>
                <a:schemeClr val="accent4">
                  <a:lumMod val="75000"/>
                </a:schemeClr>
              </a:buClr>
              <a:buFont typeface="Arial" panose="020B0604020202020204" pitchFamily="34" charset="0"/>
              <a:buChar char="•"/>
            </a:pPr>
            <a:r>
              <a:rPr lang="fr-FR" dirty="0">
                <a:solidFill>
                  <a:schemeClr val="tx1"/>
                </a:solidFill>
              </a:rPr>
              <a:t>Sont-elles maltraitées par d'autres membres de la famille ?</a:t>
            </a:r>
          </a:p>
          <a:p>
            <a:pPr lvl="1">
              <a:buClr>
                <a:schemeClr val="accent4">
                  <a:lumMod val="75000"/>
                </a:schemeClr>
              </a:buClr>
              <a:buFont typeface="Arial" panose="020B0604020202020204" pitchFamily="34" charset="0"/>
              <a:buChar char="•"/>
            </a:pPr>
            <a:r>
              <a:rPr lang="fr-FR" dirty="0">
                <a:solidFill>
                  <a:schemeClr val="tx1"/>
                </a:solidFill>
              </a:rPr>
              <a:t> Argent : qui le gagne ? Qui le contrôle ?</a:t>
            </a:r>
          </a:p>
          <a:p>
            <a:pPr lvl="1">
              <a:buClr>
                <a:schemeClr val="accent4">
                  <a:lumMod val="75000"/>
                </a:schemeClr>
              </a:buClr>
              <a:buFont typeface="Arial" panose="020B0604020202020204" pitchFamily="34" charset="0"/>
              <a:buChar char="•"/>
            </a:pPr>
            <a:r>
              <a:rPr lang="fr-FR" dirty="0">
                <a:solidFill>
                  <a:schemeClr val="tx1"/>
                </a:solidFill>
              </a:rPr>
              <a:t>Vont-elles toujours à l'école ?</a:t>
            </a:r>
          </a:p>
          <a:p>
            <a:pPr lvl="1">
              <a:buClr>
                <a:schemeClr val="accent4">
                  <a:lumMod val="75000"/>
                </a:schemeClr>
              </a:buClr>
              <a:buFont typeface="Arial" panose="020B0604020202020204" pitchFamily="34" charset="0"/>
              <a:buChar char="•"/>
            </a:pPr>
            <a:r>
              <a:rPr lang="fr-FR" dirty="0">
                <a:solidFill>
                  <a:schemeClr val="tx1"/>
                </a:solidFill>
              </a:rPr>
              <a:t>Disposent-elles d'un réseau de soutien social ?</a:t>
            </a:r>
          </a:p>
          <a:p>
            <a:pPr lvl="1">
              <a:buClr>
                <a:schemeClr val="accent4">
                  <a:lumMod val="75000"/>
                </a:schemeClr>
              </a:buClr>
              <a:buFont typeface="Arial" panose="020B0604020202020204" pitchFamily="34" charset="0"/>
              <a:buChar char="•"/>
            </a:pPr>
            <a:r>
              <a:rPr lang="fr-FR" dirty="0">
                <a:solidFill>
                  <a:schemeClr val="tx1"/>
                </a:solidFill>
              </a:rPr>
              <a:t>Que pensent-elles globalement du mariage ?</a:t>
            </a:r>
          </a:p>
        </p:txBody>
      </p:sp>
    </p:spTree>
    <p:extLst>
      <p:ext uri="{BB962C8B-B14F-4D97-AF65-F5344CB8AC3E}">
        <p14:creationId xmlns:p14="http://schemas.microsoft.com/office/powerpoint/2010/main" val="36170885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Pour les jeunes filles DÉJÀ mariées</a:t>
            </a:r>
          </a:p>
        </p:txBody>
      </p:sp>
      <p:sp>
        <p:nvSpPr>
          <p:cNvPr id="3" name="Content Placeholder 2"/>
          <p:cNvSpPr>
            <a:spLocks noGrp="1"/>
          </p:cNvSpPr>
          <p:nvPr>
            <p:ph idx="1"/>
          </p:nvPr>
        </p:nvSpPr>
        <p:spPr>
          <a:xfrm>
            <a:off x="1023938" y="1970690"/>
            <a:ext cx="9720262" cy="4338035"/>
          </a:xfrm>
        </p:spPr>
        <p:txBody>
          <a:bodyPr>
            <a:normAutofit fontScale="92500" lnSpcReduction="10000"/>
          </a:bodyPr>
          <a:lstStyle/>
          <a:p>
            <a:r>
              <a:rPr lang="fr-FR" sz="2400" b="1" dirty="0">
                <a:solidFill>
                  <a:schemeClr val="tx1"/>
                </a:solidFill>
              </a:rPr>
              <a:t>Le plan d'action doit : </a:t>
            </a:r>
          </a:p>
          <a:p>
            <a:r>
              <a:rPr lang="fr-FR" b="1" dirty="0">
                <a:solidFill>
                  <a:schemeClr val="tx1"/>
                </a:solidFill>
              </a:rPr>
              <a:t>Fournir des informations à la jeune fille sur les conséquences psychosociales, en matière de santé et de sécurité du mariage précoce </a:t>
            </a:r>
          </a:p>
          <a:p>
            <a:pPr lvl="1">
              <a:buClr>
                <a:schemeClr val="accent4">
                  <a:lumMod val="75000"/>
                </a:schemeClr>
              </a:buClr>
              <a:buFont typeface="Arial" panose="020B0604020202020204" pitchFamily="34" charset="0"/>
              <a:buChar char="•"/>
            </a:pPr>
            <a:r>
              <a:rPr lang="fr-FR" dirty="0">
                <a:solidFill>
                  <a:schemeClr val="tx1"/>
                </a:solidFill>
              </a:rPr>
              <a:t>Fournir des informations sur les services de santé en général et de santé reproductive en particulier, les services relatifs à la sécurité, les services de soutien psychosocial et les autres dispositifs de soutien susceptibles de l'aider </a:t>
            </a:r>
          </a:p>
          <a:p>
            <a:pPr lvl="1">
              <a:buClr>
                <a:schemeClr val="accent4">
                  <a:lumMod val="75000"/>
                </a:schemeClr>
              </a:buClr>
              <a:buFont typeface="Arial" panose="020B0604020202020204" pitchFamily="34" charset="0"/>
              <a:buChar char="•"/>
            </a:pPr>
            <a:r>
              <a:rPr lang="fr-FR" dirty="0">
                <a:solidFill>
                  <a:schemeClr val="tx1"/>
                </a:solidFill>
              </a:rPr>
              <a:t>Comprendre des services de conseil juridique </a:t>
            </a:r>
          </a:p>
          <a:p>
            <a:pPr>
              <a:buClr>
                <a:schemeClr val="accent4">
                  <a:lumMod val="75000"/>
                </a:schemeClr>
              </a:buClr>
              <a:buNone/>
            </a:pPr>
            <a:r>
              <a:rPr lang="fr-FR" b="1" dirty="0">
                <a:solidFill>
                  <a:schemeClr val="tx1"/>
                </a:solidFill>
              </a:rPr>
              <a:t>Élaborer un plan visant à assurer leur sécurité</a:t>
            </a:r>
          </a:p>
          <a:p>
            <a:pPr>
              <a:buClr>
                <a:schemeClr val="accent4">
                  <a:lumMod val="75000"/>
                </a:schemeClr>
              </a:buClr>
              <a:buNone/>
            </a:pPr>
            <a:r>
              <a:rPr lang="fr-FR" b="1" dirty="0">
                <a:solidFill>
                  <a:schemeClr val="tx1"/>
                </a:solidFill>
              </a:rPr>
              <a:t>Identifier et impliquer un adulte qui les soutient </a:t>
            </a:r>
          </a:p>
          <a:p>
            <a:pPr>
              <a:buClr>
                <a:schemeClr val="accent4">
                  <a:lumMod val="75000"/>
                </a:schemeClr>
              </a:buClr>
              <a:buNone/>
            </a:pPr>
            <a:r>
              <a:rPr lang="fr-FR" b="1" dirty="0">
                <a:solidFill>
                  <a:schemeClr val="tx1"/>
                </a:solidFill>
              </a:rPr>
              <a:t>Élaborer des stratégies d'adaptation positive</a:t>
            </a:r>
          </a:p>
          <a:p>
            <a:pPr>
              <a:buClr>
                <a:schemeClr val="accent4">
                  <a:lumMod val="75000"/>
                </a:schemeClr>
              </a:buClr>
              <a:buNone/>
            </a:pPr>
            <a:r>
              <a:rPr lang="fr-FR" b="1" dirty="0">
                <a:solidFill>
                  <a:schemeClr val="tx1"/>
                </a:solidFill>
              </a:rPr>
              <a:t>Proposer des orientations si nécessaire</a:t>
            </a:r>
          </a:p>
          <a:p>
            <a:pPr>
              <a:buClr>
                <a:schemeClr val="accent4">
                  <a:lumMod val="75000"/>
                </a:schemeClr>
              </a:buClr>
              <a:buFont typeface="Arial" panose="020B0604020202020204" pitchFamily="34" charset="0"/>
              <a:buChar char="•"/>
            </a:pPr>
            <a:endParaRPr lang="fr-FR" dirty="0">
              <a:solidFill>
                <a:schemeClr val="tx1"/>
              </a:solidFill>
            </a:endParaRPr>
          </a:p>
        </p:txBody>
      </p:sp>
    </p:spTree>
    <p:extLst>
      <p:ext uri="{BB962C8B-B14F-4D97-AF65-F5344CB8AC3E}">
        <p14:creationId xmlns:p14="http://schemas.microsoft.com/office/powerpoint/2010/main" val="10689134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8988" y="2719204"/>
            <a:ext cx="4769556" cy="1545564"/>
          </a:xfrm>
        </p:spPr>
        <p:txBody>
          <a:bodyPr/>
          <a:lstStyle/>
          <a:p>
            <a:r>
              <a:rPr lang="fr-FR" smtClean="0"/>
              <a:t>Activité : </a:t>
            </a:r>
            <a:r>
              <a:t/>
            </a:r>
            <a:br/>
            <a:r>
              <a:rPr lang="fr-FR" smtClean="0"/>
              <a:t>Évaluation  </a:t>
            </a:r>
          </a:p>
        </p:txBody>
      </p:sp>
      <p:sp>
        <p:nvSpPr>
          <p:cNvPr id="3" name="Content Placeholder 2"/>
          <p:cNvSpPr>
            <a:spLocks noGrp="1"/>
          </p:cNvSpPr>
          <p:nvPr>
            <p:ph idx="1"/>
          </p:nvPr>
        </p:nvSpPr>
        <p:spPr/>
        <p:txBody>
          <a:bodyPr>
            <a:noAutofit/>
          </a:bodyPr>
          <a:lstStyle/>
          <a:p>
            <a:pPr marL="0" indent="0">
              <a:buNone/>
            </a:pPr>
            <a:r>
              <a:rPr lang="fr-FR" sz="1800" b="1" dirty="0">
                <a:solidFill>
                  <a:schemeClr val="tx1"/>
                </a:solidFill>
              </a:rPr>
              <a:t>Groupes 1 et 3</a:t>
            </a:r>
            <a:r>
              <a:rPr lang="fr-FR" sz="1800" dirty="0">
                <a:solidFill>
                  <a:schemeClr val="tx1"/>
                </a:solidFill>
              </a:rPr>
              <a:t> : vous jouerez le rôle de l'intervenant. </a:t>
            </a:r>
            <a:endParaRPr lang="fr-FR" sz="1800" b="1" dirty="0">
              <a:solidFill>
                <a:schemeClr val="tx1"/>
              </a:solidFill>
            </a:endParaRPr>
          </a:p>
          <a:p>
            <a:pPr marL="0" indent="0">
              <a:buNone/>
            </a:pPr>
            <a:r>
              <a:rPr lang="fr-FR" sz="1800" b="1" dirty="0">
                <a:solidFill>
                  <a:schemeClr val="tx1"/>
                </a:solidFill>
              </a:rPr>
              <a:t>Groupes 2 et 4</a:t>
            </a:r>
            <a:r>
              <a:rPr lang="fr-FR" sz="1800" dirty="0">
                <a:solidFill>
                  <a:schemeClr val="tx1"/>
                </a:solidFill>
              </a:rPr>
              <a:t> : vous utiliserez le document 16.2 pour avoir des informations sur le contexte/scénario impliquant une survivante. </a:t>
            </a:r>
          </a:p>
          <a:p>
            <a:pPr marL="0" indent="0">
              <a:buNone/>
            </a:pPr>
            <a:r>
              <a:rPr lang="fr-FR" sz="1800" dirty="0">
                <a:solidFill>
                  <a:schemeClr val="tx1"/>
                </a:solidFill>
              </a:rPr>
              <a:t>Les membres du </a:t>
            </a:r>
            <a:r>
              <a:rPr lang="fr-FR" sz="1800" b="1" dirty="0">
                <a:solidFill>
                  <a:schemeClr val="tx1"/>
                </a:solidFill>
              </a:rPr>
              <a:t>groupe 1</a:t>
            </a:r>
            <a:r>
              <a:rPr lang="fr-FR" sz="1800" dirty="0">
                <a:solidFill>
                  <a:schemeClr val="tx1"/>
                </a:solidFill>
              </a:rPr>
              <a:t> formeront des groupes de deux avec les membres du </a:t>
            </a:r>
            <a:r>
              <a:rPr lang="fr-FR" sz="1800" b="1" dirty="0">
                <a:solidFill>
                  <a:schemeClr val="tx1"/>
                </a:solidFill>
              </a:rPr>
              <a:t>groupe 2</a:t>
            </a:r>
            <a:r>
              <a:rPr lang="fr-FR" sz="1800" dirty="0">
                <a:solidFill>
                  <a:schemeClr val="tx1"/>
                </a:solidFill>
              </a:rPr>
              <a:t>, et ceux du </a:t>
            </a:r>
            <a:r>
              <a:rPr lang="fr-FR" sz="1800" b="1" dirty="0">
                <a:solidFill>
                  <a:schemeClr val="tx1"/>
                </a:solidFill>
              </a:rPr>
              <a:t>groupe 3</a:t>
            </a:r>
            <a:r>
              <a:rPr lang="fr-FR" sz="1800" dirty="0">
                <a:solidFill>
                  <a:schemeClr val="tx1"/>
                </a:solidFill>
              </a:rPr>
              <a:t> formeront des groupes de deux avec ceux du </a:t>
            </a:r>
            <a:r>
              <a:rPr lang="fr-FR" sz="1800" b="1" dirty="0">
                <a:solidFill>
                  <a:schemeClr val="tx1"/>
                </a:solidFill>
              </a:rPr>
              <a:t>groupe 4</a:t>
            </a:r>
            <a:r>
              <a:rPr lang="fr-FR" sz="1800" dirty="0">
                <a:solidFill>
                  <a:schemeClr val="tx1"/>
                </a:solidFill>
              </a:rPr>
              <a:t> pour effectuer le jeu de rôle sur les compétences d'évaluation. </a:t>
            </a:r>
            <a:r>
              <a:rPr lang="fr-FR" sz="1800" b="1" dirty="0">
                <a:solidFill>
                  <a:schemeClr val="tx1"/>
                </a:solidFill>
              </a:rPr>
              <a:t>Groupes 1 et 3</a:t>
            </a:r>
            <a:r>
              <a:rPr lang="fr-FR" sz="1800" dirty="0">
                <a:solidFill>
                  <a:schemeClr val="tx1"/>
                </a:solidFill>
              </a:rPr>
              <a:t> : rappelez-vous la différence entre l'évaluation pour la réduction des risques et l'évaluation concernant les jeunes filles qui sont déjà mariées. </a:t>
            </a:r>
          </a:p>
        </p:txBody>
      </p:sp>
    </p:spTree>
    <p:extLst>
      <p:ext uri="{BB962C8B-B14F-4D97-AF65-F5344CB8AC3E}">
        <p14:creationId xmlns:p14="http://schemas.microsoft.com/office/powerpoint/2010/main" val="11921839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Que se passe-t-il si aucun adulte ne soutient la jeune fille ?</a:t>
            </a:r>
          </a:p>
        </p:txBody>
      </p:sp>
      <p:sp>
        <p:nvSpPr>
          <p:cNvPr id="3" name="Content Placeholder 2"/>
          <p:cNvSpPr>
            <a:spLocks noGrp="1"/>
          </p:cNvSpPr>
          <p:nvPr>
            <p:ph idx="1"/>
          </p:nvPr>
        </p:nvSpPr>
        <p:spPr/>
        <p:txBody>
          <a:bodyPr>
            <a:normAutofit/>
          </a:bodyPr>
          <a:lstStyle/>
          <a:p>
            <a:pPr>
              <a:buClr>
                <a:schemeClr val="accent4">
                  <a:lumMod val="75000"/>
                </a:schemeClr>
              </a:buClr>
              <a:buFont typeface="Arial" panose="020B0604020202020204" pitchFamily="34" charset="0"/>
              <a:buChar char="•"/>
            </a:pPr>
            <a:r>
              <a:rPr lang="fr-FR" sz="2400" dirty="0">
                <a:solidFill>
                  <a:schemeClr val="tx1"/>
                </a:solidFill>
              </a:rPr>
              <a:t>L'intervenant peut être la seule personne en qui elle a confiance</a:t>
            </a:r>
          </a:p>
          <a:p>
            <a:pPr>
              <a:buClr>
                <a:schemeClr val="accent4">
                  <a:lumMod val="75000"/>
                </a:schemeClr>
              </a:buClr>
              <a:buFont typeface="Arial" panose="020B0604020202020204" pitchFamily="34" charset="0"/>
              <a:buChar char="•"/>
            </a:pPr>
            <a:r>
              <a:rPr lang="fr-FR" sz="2400" dirty="0">
                <a:solidFill>
                  <a:schemeClr val="tx1"/>
                </a:solidFill>
              </a:rPr>
              <a:t>Veillez à ce que la jeune fille continue à venir vous voir et à avoir accès aux services de votre programme</a:t>
            </a:r>
          </a:p>
          <a:p>
            <a:pPr>
              <a:buClr>
                <a:schemeClr val="accent4">
                  <a:lumMod val="75000"/>
                </a:schemeClr>
              </a:buClr>
              <a:buFont typeface="Arial" panose="020B0604020202020204" pitchFamily="34" charset="0"/>
              <a:buChar char="•"/>
            </a:pPr>
            <a:r>
              <a:rPr lang="fr-FR" sz="2400" dirty="0">
                <a:solidFill>
                  <a:schemeClr val="tx1"/>
                </a:solidFill>
              </a:rPr>
              <a:t>N'essayez PAS d'impliquer une personne qui ne la soutient pas : </a:t>
            </a:r>
          </a:p>
          <a:p>
            <a:pPr lvl="1">
              <a:buClr>
                <a:schemeClr val="accent4">
                  <a:lumMod val="75000"/>
                </a:schemeClr>
              </a:buClr>
              <a:buFont typeface="Arial" panose="020B0604020202020204" pitchFamily="34" charset="0"/>
              <a:buChar char="•"/>
            </a:pPr>
            <a:r>
              <a:rPr lang="fr-FR" sz="2200" dirty="0">
                <a:solidFill>
                  <a:schemeClr val="tx1"/>
                </a:solidFill>
              </a:rPr>
              <a:t>Si la personne en charge de l'enfant réagit mal à l'évocation du mariage précoce par l'intervenant, elle risque de refuser que la fille bénéficie de vos services </a:t>
            </a:r>
          </a:p>
        </p:txBody>
      </p:sp>
    </p:spTree>
    <p:extLst>
      <p:ext uri="{BB962C8B-B14F-4D97-AF65-F5344CB8AC3E}">
        <p14:creationId xmlns:p14="http://schemas.microsoft.com/office/powerpoint/2010/main" val="42895700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mtClean="0"/>
              <a:t>Activité : Adultes qui apportent leur soutien</a:t>
            </a:r>
          </a:p>
        </p:txBody>
      </p:sp>
      <p:sp>
        <p:nvSpPr>
          <p:cNvPr id="3" name="Content Placeholder 2"/>
          <p:cNvSpPr>
            <a:spLocks noGrp="1"/>
          </p:cNvSpPr>
          <p:nvPr>
            <p:ph idx="1"/>
          </p:nvPr>
        </p:nvSpPr>
        <p:spPr>
          <a:xfrm>
            <a:off x="6916975" y="829247"/>
            <a:ext cx="4478866" cy="5053469"/>
          </a:xfrm>
        </p:spPr>
        <p:txBody>
          <a:bodyPr>
            <a:normAutofit lnSpcReduction="10000"/>
          </a:bodyPr>
          <a:lstStyle/>
          <a:p>
            <a:endParaRPr lang="fr-FR" sz="2400" dirty="0">
              <a:solidFill>
                <a:schemeClr val="tx1"/>
              </a:solidFill>
            </a:endParaRPr>
          </a:p>
          <a:p>
            <a:r>
              <a:rPr lang="fr-FR" sz="2400" dirty="0">
                <a:solidFill>
                  <a:schemeClr val="tx1"/>
                </a:solidFill>
              </a:rPr>
              <a:t>Discutez de </a:t>
            </a:r>
            <a:r>
              <a:rPr lang="fr-FR" sz="2400" b="1" dirty="0">
                <a:solidFill>
                  <a:schemeClr val="tx1"/>
                </a:solidFill>
              </a:rPr>
              <a:t>l'implication d'adultes qui apportent leur soutien</a:t>
            </a:r>
            <a:r>
              <a:rPr lang="fr-FR" sz="2400" dirty="0">
                <a:solidFill>
                  <a:schemeClr val="tx1"/>
                </a:solidFill>
              </a:rPr>
              <a:t>. </a:t>
            </a:r>
            <a:r>
              <a:rPr lang="fr-FR" sz="2400" b="1" dirty="0">
                <a:solidFill>
                  <a:schemeClr val="tx1"/>
                </a:solidFill>
              </a:rPr>
              <a:t>Les avez-vous impliqués par le passé ? Y a-t-il d'autres alternatives ? Comment maintenez-vous des limites lorsque vous êtes le seul adulte à soutenir la jeune fille ?</a:t>
            </a:r>
            <a:r>
              <a:rPr lang="fr-FR" sz="2400" dirty="0">
                <a:solidFill>
                  <a:schemeClr val="tx1"/>
                </a:solidFill>
              </a:rPr>
              <a:t> Préparez-vous à partager vos discussions avec l'ensemble du groupe. </a:t>
            </a:r>
          </a:p>
        </p:txBody>
      </p:sp>
    </p:spTree>
    <p:extLst>
      <p:ext uri="{BB962C8B-B14F-4D97-AF65-F5344CB8AC3E}">
        <p14:creationId xmlns:p14="http://schemas.microsoft.com/office/powerpoint/2010/main" val="25037667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021793" y="2179506"/>
            <a:ext cx="10244667" cy="2134930"/>
          </a:xfrm>
        </p:spPr>
        <p:txBody>
          <a:bodyPr/>
          <a:lstStyle/>
          <a:p>
            <a:r>
              <a:rPr lang="fr-FR" sz="4800" dirty="0"/>
              <a:t>RÉPONSES DE LA GESTION DES CAS DE VBG AU MARIAGE PRÉCOCE/MARIAGE DES ADOLESCENTES</a:t>
            </a:r>
          </a:p>
        </p:txBody>
      </p:sp>
      <p:sp>
        <p:nvSpPr>
          <p:cNvPr id="5" name="Text Placeholder 4"/>
          <p:cNvSpPr>
            <a:spLocks noGrp="1"/>
          </p:cNvSpPr>
          <p:nvPr>
            <p:ph type="body" sz="quarter" idx="10"/>
          </p:nvPr>
        </p:nvSpPr>
        <p:spPr/>
        <p:txBody>
          <a:bodyPr/>
          <a:lstStyle/>
          <a:p>
            <a:pPr>
              <a:buFont typeface="Tw Cen MT" charset="0"/>
              <a:buChar char=" "/>
              <a:defRPr/>
            </a:pPr>
            <a:r>
              <a:rPr lang="fr-FR" smtClean="0"/>
              <a:t>MODULE 16</a:t>
            </a:r>
          </a:p>
        </p:txBody>
      </p:sp>
      <p:cxnSp>
        <p:nvCxnSpPr>
          <p:cNvPr id="7" name="Straight Connector 6"/>
          <p:cNvCxnSpPr/>
          <p:nvPr/>
        </p:nvCxnSpPr>
        <p:spPr>
          <a:xfrm>
            <a:off x="988979" y="5381389"/>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mtClean="0"/>
              <a:t>Activité : Récapitulatif </a:t>
            </a:r>
            <a:r>
              <a:rPr lang="en-US" smtClean="0"/>
              <a:t>	</a:t>
            </a:r>
          </a:p>
        </p:txBody>
      </p:sp>
      <p:sp>
        <p:nvSpPr>
          <p:cNvPr id="3" name="Content Placeholder 2"/>
          <p:cNvSpPr>
            <a:spLocks noGrp="1"/>
          </p:cNvSpPr>
          <p:nvPr>
            <p:ph idx="1"/>
          </p:nvPr>
        </p:nvSpPr>
        <p:spPr/>
        <p:txBody>
          <a:bodyPr>
            <a:normAutofit fontScale="77500" lnSpcReduction="20000"/>
          </a:bodyPr>
          <a:lstStyle/>
          <a:p>
            <a:pPr marL="0" indent="0">
              <a:buFont typeface="Arial" pitchFamily="34" charset="0"/>
              <a:buChar char="•"/>
            </a:pPr>
            <a:r>
              <a:rPr lang="fr-FR" dirty="0">
                <a:solidFill>
                  <a:schemeClr val="tx1"/>
                </a:solidFill>
              </a:rPr>
              <a:t>Rejoignez votre groupe de la précédente activité (</a:t>
            </a:r>
            <a:r>
              <a:rPr lang="fr-FR" b="1" dirty="0">
                <a:solidFill>
                  <a:schemeClr val="tx1"/>
                </a:solidFill>
              </a:rPr>
              <a:t>groupe 1</a:t>
            </a:r>
            <a:r>
              <a:rPr lang="fr-FR" dirty="0">
                <a:solidFill>
                  <a:schemeClr val="tx1"/>
                </a:solidFill>
              </a:rPr>
              <a:t>, </a:t>
            </a:r>
            <a:r>
              <a:rPr lang="fr-FR" b="1" dirty="0">
                <a:solidFill>
                  <a:schemeClr val="tx1"/>
                </a:solidFill>
              </a:rPr>
              <a:t>groupe 2, groupe 3</a:t>
            </a:r>
            <a:r>
              <a:rPr lang="fr-FR" dirty="0">
                <a:solidFill>
                  <a:schemeClr val="tx1"/>
                </a:solidFill>
              </a:rPr>
              <a:t> et </a:t>
            </a:r>
            <a:r>
              <a:rPr lang="fr-FR" b="1" dirty="0">
                <a:solidFill>
                  <a:schemeClr val="tx1"/>
                </a:solidFill>
              </a:rPr>
              <a:t>groupe 4)</a:t>
            </a:r>
            <a:r>
              <a:rPr lang="fr-FR" dirty="0">
                <a:solidFill>
                  <a:schemeClr val="tx1"/>
                </a:solidFill>
              </a:rPr>
              <a:t>. </a:t>
            </a:r>
          </a:p>
          <a:p>
            <a:pPr marL="0" indent="0">
              <a:buFont typeface="Arial" pitchFamily="34" charset="0"/>
              <a:buChar char="•"/>
            </a:pPr>
            <a:r>
              <a:rPr lang="fr-FR" b="1" dirty="0">
                <a:solidFill>
                  <a:schemeClr val="tx1"/>
                </a:solidFill>
              </a:rPr>
              <a:t>Groupes 2 et 4</a:t>
            </a:r>
            <a:r>
              <a:rPr lang="fr-FR" dirty="0">
                <a:solidFill>
                  <a:schemeClr val="tx1"/>
                </a:solidFill>
              </a:rPr>
              <a:t> : vous jouerez le rôle de l'intervenant cette fois-ci. </a:t>
            </a:r>
            <a:endParaRPr lang="fr-FR" b="1" dirty="0">
              <a:solidFill>
                <a:schemeClr val="tx1"/>
              </a:solidFill>
            </a:endParaRPr>
          </a:p>
          <a:p>
            <a:pPr marL="0" indent="0">
              <a:buFont typeface="Arial" pitchFamily="34" charset="0"/>
              <a:buChar char="•"/>
            </a:pPr>
            <a:r>
              <a:rPr lang="fr-FR" b="1" dirty="0">
                <a:solidFill>
                  <a:schemeClr val="tx1"/>
                </a:solidFill>
              </a:rPr>
              <a:t>Groupes 1 et 3</a:t>
            </a:r>
            <a:r>
              <a:rPr lang="fr-FR" dirty="0">
                <a:solidFill>
                  <a:schemeClr val="tx1"/>
                </a:solidFill>
              </a:rPr>
              <a:t> : vous recevrez les documents contenant des informations sur le contexte/scénario impliquant une survivante. </a:t>
            </a:r>
            <a:r>
              <a:rPr lang="fr-FR" b="1" dirty="0">
                <a:solidFill>
                  <a:schemeClr val="tx1"/>
                </a:solidFill>
              </a:rPr>
              <a:t>Groupes 2 et 4</a:t>
            </a:r>
            <a:r>
              <a:rPr lang="fr-FR" dirty="0">
                <a:solidFill>
                  <a:schemeClr val="tx1"/>
                </a:solidFill>
              </a:rPr>
              <a:t> : vous utiliserez les compétences que vous avez acquises aujourd'hui. Les membres du </a:t>
            </a:r>
            <a:r>
              <a:rPr lang="fr-FR" b="1" dirty="0">
                <a:solidFill>
                  <a:schemeClr val="tx1"/>
                </a:solidFill>
              </a:rPr>
              <a:t>groupe 1</a:t>
            </a:r>
            <a:r>
              <a:rPr lang="fr-FR" dirty="0">
                <a:solidFill>
                  <a:schemeClr val="tx1"/>
                </a:solidFill>
              </a:rPr>
              <a:t> formeront des groupes de deux avec les membres du </a:t>
            </a:r>
            <a:r>
              <a:rPr lang="fr-FR" b="1" dirty="0">
                <a:solidFill>
                  <a:schemeClr val="tx1"/>
                </a:solidFill>
              </a:rPr>
              <a:t>groupe 2</a:t>
            </a:r>
            <a:r>
              <a:rPr lang="fr-FR" dirty="0">
                <a:solidFill>
                  <a:schemeClr val="tx1"/>
                </a:solidFill>
              </a:rPr>
              <a:t>, et ceux du </a:t>
            </a:r>
            <a:r>
              <a:rPr lang="fr-FR" b="1" dirty="0">
                <a:solidFill>
                  <a:schemeClr val="tx1"/>
                </a:solidFill>
              </a:rPr>
              <a:t>groupe 3</a:t>
            </a:r>
            <a:r>
              <a:rPr lang="fr-FR" dirty="0">
                <a:solidFill>
                  <a:schemeClr val="tx1"/>
                </a:solidFill>
              </a:rPr>
              <a:t> formeront des groupes de deux avec ceux du </a:t>
            </a:r>
            <a:r>
              <a:rPr lang="fr-FR" b="1" dirty="0">
                <a:solidFill>
                  <a:schemeClr val="tx1"/>
                </a:solidFill>
              </a:rPr>
              <a:t>groupe 4</a:t>
            </a:r>
            <a:r>
              <a:rPr lang="fr-FR" dirty="0">
                <a:solidFill>
                  <a:schemeClr val="tx1"/>
                </a:solidFill>
              </a:rPr>
              <a:t>. </a:t>
            </a:r>
          </a:p>
          <a:p>
            <a:pPr marL="0" indent="0">
              <a:buFont typeface="Arial" pitchFamily="34" charset="0"/>
              <a:buChar char="•"/>
            </a:pPr>
            <a:r>
              <a:rPr lang="fr-FR" dirty="0">
                <a:solidFill>
                  <a:schemeClr val="tx1"/>
                </a:solidFill>
              </a:rPr>
              <a:t> Présentez votre jeu de rôle au groupe </a:t>
            </a:r>
          </a:p>
        </p:txBody>
      </p:sp>
    </p:spTree>
    <p:extLst>
      <p:ext uri="{BB962C8B-B14F-4D97-AF65-F5344CB8AC3E}">
        <p14:creationId xmlns:p14="http://schemas.microsoft.com/office/powerpoint/2010/main" val="5185294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fr-FR" smtClean="0"/>
              <a:t>Conclusion</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fr-FR" smtClean="0"/>
              <a:t>DES QUESTIONS ?</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fr-FR" smtClean="0"/>
              <a:t>DES DOUTES ?</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fr-FR" smtClean="0"/>
              <a:t>DES IDÉES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FFC000"/>
            </a:solidFill>
          </a:ln>
        </p:spPr>
        <p:txBody>
          <a:bodyPr/>
          <a:lstStyle/>
          <a:p>
            <a:r>
              <a:rPr lang="fr-FR" smtClean="0"/>
              <a:t>Objectifs</a:t>
            </a:r>
          </a:p>
        </p:txBody>
      </p:sp>
      <p:sp>
        <p:nvSpPr>
          <p:cNvPr id="3" name="Content Placeholder 2"/>
          <p:cNvSpPr>
            <a:spLocks noGrp="1"/>
          </p:cNvSpPr>
          <p:nvPr>
            <p:ph idx="1"/>
          </p:nvPr>
        </p:nvSpPr>
        <p:spPr>
          <a:xfrm>
            <a:off x="6970183" y="1298928"/>
            <a:ext cx="4478866" cy="5053469"/>
          </a:xfrm>
        </p:spPr>
        <p:txBody>
          <a:bodyPr/>
          <a:lstStyle/>
          <a:p>
            <a:r>
              <a:rPr lang="fr-FR" dirty="0">
                <a:solidFill>
                  <a:schemeClr val="tx1"/>
                </a:solidFill>
              </a:rPr>
              <a:t>Définir le mariage précoce et les conséquences pour les jeunes filles et les communautés</a:t>
            </a:r>
          </a:p>
          <a:p>
            <a:r>
              <a:rPr lang="fr-FR" dirty="0">
                <a:solidFill>
                  <a:schemeClr val="tx1"/>
                </a:solidFill>
              </a:rPr>
              <a:t>Décrire les diverses réponses de la gestion des cas au mariage précoce</a:t>
            </a:r>
          </a:p>
          <a:p>
            <a:endParaRPr lang="fr-FR" dirty="0">
              <a:solidFill>
                <a:schemeClr val="tx1"/>
              </a:solidFill>
            </a:endParaRPr>
          </a:p>
          <a:p>
            <a:endParaRPr lang="fr-FR" dirty="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Travailler avec les adolescentes</a:t>
            </a:r>
            <a:r>
              <a:rPr lang="en-US" smtClean="0"/>
              <a:t>	</a:t>
            </a:r>
          </a:p>
        </p:txBody>
      </p:sp>
      <p:sp>
        <p:nvSpPr>
          <p:cNvPr id="3" name="Content Placeholder 2"/>
          <p:cNvSpPr>
            <a:spLocks noGrp="1"/>
          </p:cNvSpPr>
          <p:nvPr>
            <p:ph idx="1"/>
          </p:nvPr>
        </p:nvSpPr>
        <p:spPr/>
        <p:txBody>
          <a:bodyPr/>
          <a:lstStyle/>
          <a:p>
            <a:r>
              <a:rPr lang="fr-FR" dirty="0">
                <a:solidFill>
                  <a:schemeClr val="tx1"/>
                </a:solidFill>
              </a:rPr>
              <a:t>Mêmes principes, mêmes théories et mêmes compétences que pour travailler avec des femmes adultes</a:t>
            </a:r>
          </a:p>
          <a:p>
            <a:r>
              <a:rPr lang="fr-FR" dirty="0">
                <a:solidFill>
                  <a:schemeClr val="tx1"/>
                </a:solidFill>
              </a:rPr>
              <a:t>Modifiez votre prestation en fonction du niveau de développement, de la situation et de la maturité de la jeune fille</a:t>
            </a:r>
          </a:p>
          <a:p>
            <a:r>
              <a:rPr lang="fr-FR" dirty="0">
                <a:solidFill>
                  <a:schemeClr val="tx1"/>
                </a:solidFill>
              </a:rPr>
              <a:t>N'utilisez pas de termes, expressions ou jargon professionnels</a:t>
            </a:r>
          </a:p>
          <a:p>
            <a:r>
              <a:rPr lang="fr-FR" dirty="0">
                <a:solidFill>
                  <a:schemeClr val="tx1"/>
                </a:solidFill>
              </a:rPr>
              <a:t>Utilisez un langage simple et clair, adapté à l'âge et au niveau de compréhension de la jeune fille</a:t>
            </a:r>
          </a:p>
          <a:p>
            <a:r>
              <a:rPr lang="fr-FR" dirty="0">
                <a:solidFill>
                  <a:schemeClr val="tx1"/>
                </a:solidFill>
              </a:rPr>
              <a:t>Accordez la priorité à la sécurité </a:t>
            </a:r>
          </a:p>
        </p:txBody>
      </p:sp>
    </p:spTree>
    <p:extLst>
      <p:ext uri="{BB962C8B-B14F-4D97-AF65-F5344CB8AC3E}">
        <p14:creationId xmlns:p14="http://schemas.microsoft.com/office/powerpoint/2010/main" val="285926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Définition du mariage précoce/forcé</a:t>
            </a:r>
          </a:p>
        </p:txBody>
      </p:sp>
      <p:sp>
        <p:nvSpPr>
          <p:cNvPr id="3" name="Content Placeholder 2"/>
          <p:cNvSpPr>
            <a:spLocks noGrp="1"/>
          </p:cNvSpPr>
          <p:nvPr>
            <p:ph idx="1"/>
          </p:nvPr>
        </p:nvSpPr>
        <p:spPr/>
        <p:txBody>
          <a:bodyPr/>
          <a:lstStyle/>
          <a:p>
            <a:pPr algn="ctr"/>
            <a:r>
              <a:rPr lang="fr-FR" sz="2800" b="1" dirty="0">
                <a:solidFill>
                  <a:schemeClr val="tx1"/>
                </a:solidFill>
              </a:rPr>
              <a:t>Mariage formel ou union informelle célébré(e) avant l'âge de 18 ans</a:t>
            </a:r>
          </a:p>
          <a:p>
            <a:pPr marL="0" indent="0">
              <a:buNone/>
            </a:pPr>
            <a:endParaRPr lang="fr-FR" dirty="0">
              <a:solidFill>
                <a:schemeClr val="tx1"/>
              </a:solidFill>
            </a:endParaRPr>
          </a:p>
          <a:p>
            <a:pPr indent="-457200">
              <a:buClr>
                <a:schemeClr val="accent4">
                  <a:lumMod val="75000"/>
                </a:schemeClr>
              </a:buClr>
              <a:buFont typeface="Arial" panose="020B0604020202020204" pitchFamily="34" charset="0"/>
              <a:buChar char="•"/>
            </a:pPr>
            <a:r>
              <a:rPr lang="fr-FR" dirty="0">
                <a:solidFill>
                  <a:schemeClr val="tx1"/>
                </a:solidFill>
              </a:rPr>
              <a:t>Enraciné dans les pratiques culturelles et sociales</a:t>
            </a:r>
          </a:p>
          <a:p>
            <a:pPr indent="-457200">
              <a:buClr>
                <a:schemeClr val="accent4">
                  <a:lumMod val="75000"/>
                </a:schemeClr>
              </a:buClr>
              <a:buFont typeface="Arial" panose="020B0604020202020204" pitchFamily="34" charset="0"/>
              <a:buChar char="•"/>
            </a:pPr>
            <a:r>
              <a:rPr lang="fr-FR" dirty="0">
                <a:solidFill>
                  <a:schemeClr val="tx1"/>
                </a:solidFill>
              </a:rPr>
              <a:t>Nécessite une approche pleine de tact et de prudence</a:t>
            </a:r>
          </a:p>
          <a:p>
            <a:pPr indent="-457200">
              <a:buClr>
                <a:schemeClr val="accent4">
                  <a:lumMod val="75000"/>
                </a:schemeClr>
              </a:buClr>
              <a:buFont typeface="Arial" panose="020B0604020202020204" pitchFamily="34" charset="0"/>
              <a:buChar char="•"/>
            </a:pPr>
            <a:r>
              <a:rPr lang="fr-FR" dirty="0">
                <a:solidFill>
                  <a:schemeClr val="tx1"/>
                </a:solidFill>
              </a:rPr>
              <a:t>L'intervention doit aider la jeune fille et ne pas risquer de lui nuire  </a:t>
            </a:r>
          </a:p>
        </p:txBody>
      </p:sp>
    </p:spTree>
    <p:extLst>
      <p:ext uri="{BB962C8B-B14F-4D97-AF65-F5344CB8AC3E}">
        <p14:creationId xmlns:p14="http://schemas.microsoft.com/office/powerpoint/2010/main" val="42737691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372" y="2743509"/>
            <a:ext cx="4769556" cy="1545564"/>
          </a:xfrm>
        </p:spPr>
        <p:txBody>
          <a:bodyPr>
            <a:normAutofit fontScale="90000"/>
          </a:bodyPr>
          <a:lstStyle/>
          <a:p>
            <a:r>
              <a:rPr lang="fr-FR" smtClean="0"/>
              <a:t>Activité : Définition du mariage précoce/forcé</a:t>
            </a:r>
          </a:p>
        </p:txBody>
      </p:sp>
      <p:sp>
        <p:nvSpPr>
          <p:cNvPr id="3" name="Content Placeholder 2"/>
          <p:cNvSpPr>
            <a:spLocks noGrp="1"/>
          </p:cNvSpPr>
          <p:nvPr>
            <p:ph idx="1"/>
          </p:nvPr>
        </p:nvSpPr>
        <p:spPr/>
        <p:txBody>
          <a:bodyPr/>
          <a:lstStyle/>
          <a:p>
            <a:r>
              <a:rPr lang="fr-FR" sz="2400" dirty="0">
                <a:solidFill>
                  <a:schemeClr val="tx1"/>
                </a:solidFill>
              </a:rPr>
              <a:t>Par petits groupes, discutez du mariage précoce au sein de la communauté dans laquelle vous travaillez, et notamment des facteurs de risque, des facteurs de protection et de la façon dont vous voyez votre rôle. Préparez-vous à présenter vos réponses à l'ensemble du groupe. </a:t>
            </a:r>
          </a:p>
        </p:txBody>
      </p:sp>
    </p:spTree>
    <p:extLst>
      <p:ext uri="{BB962C8B-B14F-4D97-AF65-F5344CB8AC3E}">
        <p14:creationId xmlns:p14="http://schemas.microsoft.com/office/powerpoint/2010/main" val="3902027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Réponses de la gestion des cas</a:t>
            </a:r>
          </a:p>
        </p:txBody>
      </p:sp>
      <p:sp>
        <p:nvSpPr>
          <p:cNvPr id="3" name="Content Placeholder 2"/>
          <p:cNvSpPr>
            <a:spLocks noGrp="1"/>
          </p:cNvSpPr>
          <p:nvPr>
            <p:ph idx="1"/>
          </p:nvPr>
        </p:nvSpPr>
        <p:spPr>
          <a:xfrm>
            <a:off x="992406" y="1828800"/>
            <a:ext cx="10364215" cy="4416863"/>
          </a:xfrm>
        </p:spPr>
        <p:txBody>
          <a:bodyPr/>
          <a:lstStyle/>
          <a:p>
            <a:pPr marL="457200" indent="-457200">
              <a:buClr>
                <a:schemeClr val="accent4">
                  <a:lumMod val="75000"/>
                </a:schemeClr>
              </a:buClr>
              <a:buFont typeface="Arial" pitchFamily="34" charset="0"/>
              <a:buChar char="•"/>
            </a:pPr>
            <a:r>
              <a:rPr lang="fr-FR" sz="2000" b="1" dirty="0">
                <a:solidFill>
                  <a:schemeClr val="tx1"/>
                </a:solidFill>
              </a:rPr>
              <a:t>Suit la même trajectoire que la gestion des cas portant sur les autres formes de VBG</a:t>
            </a:r>
            <a:r>
              <a:rPr lang="fr-FR" sz="2000" dirty="0" smtClean="0"/>
              <a:t> </a:t>
            </a:r>
          </a:p>
          <a:p>
            <a:pPr marL="457200" indent="-457200">
              <a:buClr>
                <a:schemeClr val="accent4">
                  <a:lumMod val="75000"/>
                </a:schemeClr>
              </a:buClr>
              <a:buFont typeface="Arial" pitchFamily="34" charset="0"/>
              <a:buChar char="•"/>
            </a:pPr>
            <a:r>
              <a:rPr lang="fr-FR" sz="2000" b="1" dirty="0">
                <a:solidFill>
                  <a:schemeClr val="tx1"/>
                </a:solidFill>
              </a:rPr>
              <a:t>Notre évaluation et donc nos actions seront différentes en fonction de chaque type de cas (deux catégories principales</a:t>
            </a:r>
            <a:r>
              <a:rPr lang="fr-FR" sz="2000" dirty="0">
                <a:solidFill>
                  <a:schemeClr val="tx1"/>
                </a:solidFill>
              </a:rPr>
              <a:t>) : </a:t>
            </a:r>
          </a:p>
          <a:p>
            <a:pPr marL="631825" lvl="1" indent="-457200">
              <a:buClr>
                <a:schemeClr val="accent4">
                  <a:lumMod val="75000"/>
                </a:schemeClr>
              </a:buClr>
              <a:buFont typeface="Arial" pitchFamily="34" charset="0"/>
              <a:buChar char="•"/>
            </a:pPr>
            <a:r>
              <a:rPr lang="fr-FR" sz="1600" dirty="0">
                <a:solidFill>
                  <a:schemeClr val="tx1"/>
                </a:solidFill>
              </a:rPr>
              <a:t>Le cas est à « risque imminent » (c'est-à-dire les jeunes qui vont être mariées ou dont le mariage est en train d'être préparé)</a:t>
            </a:r>
          </a:p>
          <a:p>
            <a:pPr marL="631825" lvl="1" indent="-457200">
              <a:buClr>
                <a:schemeClr val="accent4">
                  <a:lumMod val="75000"/>
                </a:schemeClr>
              </a:buClr>
              <a:buFont typeface="Arial" pitchFamily="34" charset="0"/>
              <a:buChar char="•"/>
            </a:pPr>
            <a:r>
              <a:rPr lang="fr-FR" sz="1600" dirty="0">
                <a:solidFill>
                  <a:schemeClr val="tx1"/>
                </a:solidFill>
                <a:sym typeface="Wingdings" panose="05000000000000000000" pitchFamily="2" charset="2"/>
              </a:rPr>
              <a:t>La jeune fille est déjà mariée</a:t>
            </a:r>
          </a:p>
          <a:p>
            <a:pPr marL="457200" indent="-457200">
              <a:buClr>
                <a:schemeClr val="accent4">
                  <a:lumMod val="75000"/>
                </a:schemeClr>
              </a:buClr>
              <a:buFont typeface="Arial" pitchFamily="34" charset="0"/>
              <a:buChar char="•"/>
            </a:pPr>
            <a:r>
              <a:rPr lang="fr-FR" sz="2000" b="1" dirty="0">
                <a:solidFill>
                  <a:schemeClr val="tx1"/>
                </a:solidFill>
                <a:sym typeface="Wingdings" panose="05000000000000000000" pitchFamily="2" charset="2"/>
              </a:rPr>
              <a:t>Rôle de l'intervenant </a:t>
            </a:r>
          </a:p>
          <a:p>
            <a:pPr marL="631825" lvl="1" indent="-457200">
              <a:buClr>
                <a:schemeClr val="accent4">
                  <a:lumMod val="75000"/>
                </a:schemeClr>
              </a:buClr>
              <a:buFont typeface="Arial" pitchFamily="34" charset="0"/>
              <a:buChar char="•"/>
            </a:pPr>
            <a:r>
              <a:rPr lang="fr-FR" sz="1600" dirty="0">
                <a:solidFill>
                  <a:schemeClr val="tx1"/>
                </a:solidFill>
                <a:sym typeface="Wingdings" panose="05000000000000000000" pitchFamily="2" charset="2"/>
              </a:rPr>
              <a:t>Établir une relation de confiance</a:t>
            </a:r>
          </a:p>
          <a:p>
            <a:pPr marL="631825" lvl="1" indent="-457200">
              <a:buClr>
                <a:schemeClr val="accent4">
                  <a:lumMod val="75000"/>
                </a:schemeClr>
              </a:buClr>
              <a:buFont typeface="Arial" pitchFamily="34" charset="0"/>
              <a:buChar char="•"/>
            </a:pPr>
            <a:r>
              <a:rPr lang="fr-FR" sz="1600" dirty="0">
                <a:solidFill>
                  <a:schemeClr val="tx1"/>
                </a:solidFill>
                <a:sym typeface="Wingdings" panose="05000000000000000000" pitchFamily="2" charset="2"/>
              </a:rPr>
              <a:t>Faciliter un processus de collaboration, d'évaluation et d'élaboration d'un plan d'action personnalisé</a:t>
            </a:r>
          </a:p>
          <a:p>
            <a:pPr marL="631825" lvl="1" indent="-457200">
              <a:buClr>
                <a:schemeClr val="accent4">
                  <a:lumMod val="75000"/>
                </a:schemeClr>
              </a:buClr>
              <a:buFont typeface="Arial" pitchFamily="34" charset="0"/>
              <a:buChar char="•"/>
            </a:pPr>
            <a:r>
              <a:rPr lang="fr-FR" sz="1600" dirty="0">
                <a:solidFill>
                  <a:schemeClr val="tx1"/>
                </a:solidFill>
                <a:sym typeface="Wingdings" panose="05000000000000000000" pitchFamily="2" charset="2"/>
              </a:rPr>
              <a:t>Informer la jeune fille sur le mariage précoce</a:t>
            </a:r>
          </a:p>
          <a:p>
            <a:pPr marL="631825" lvl="1" indent="-457200">
              <a:buClr>
                <a:schemeClr val="accent4">
                  <a:lumMod val="75000"/>
                </a:schemeClr>
              </a:buClr>
              <a:buFont typeface="Arial" pitchFamily="34" charset="0"/>
              <a:buChar char="•"/>
            </a:pPr>
            <a:r>
              <a:rPr lang="fr-FR" sz="1600" dirty="0">
                <a:solidFill>
                  <a:schemeClr val="tx1"/>
                </a:solidFill>
                <a:sym typeface="Wingdings" panose="05000000000000000000" pitchFamily="2" charset="2"/>
              </a:rPr>
              <a:t>Collaborer avec un adulte qui soutient la jeune fille le cas échéant et lorsque cela se révèle pertinent ; comme avec tout type de VBG, en tant qu'intervenant, nous n'intervenons pas directement </a:t>
            </a:r>
          </a:p>
          <a:p>
            <a:pPr marL="631825" lvl="1" indent="-457200">
              <a:buClr>
                <a:schemeClr val="accent4">
                  <a:lumMod val="75000"/>
                </a:schemeClr>
              </a:buClr>
              <a:buFont typeface="Arial" pitchFamily="34" charset="0"/>
              <a:buChar char="•"/>
            </a:pPr>
            <a:r>
              <a:rPr lang="fr-FR" sz="1600" dirty="0">
                <a:solidFill>
                  <a:schemeClr val="tx1"/>
                </a:solidFill>
                <a:sym typeface="Wingdings" panose="05000000000000000000" pitchFamily="2" charset="2"/>
              </a:rPr>
              <a:t>Faire en sorte que la sécurité de la jeune fille soit au premier plan de toutes les actions/interventions</a:t>
            </a:r>
          </a:p>
          <a:p>
            <a:pPr marL="631825" lvl="1" indent="-457200">
              <a:buClr>
                <a:schemeClr val="accent4">
                  <a:lumMod val="75000"/>
                </a:schemeClr>
              </a:buClr>
              <a:buNone/>
            </a:pPr>
            <a:endParaRPr lang="fr-FR" sz="1600" dirty="0">
              <a:solidFill>
                <a:schemeClr val="tx1"/>
              </a:solidFill>
              <a:sym typeface="Wingdings" panose="05000000000000000000" pitchFamily="2" charset="2"/>
            </a:endParaRPr>
          </a:p>
          <a:p>
            <a:pPr marL="630936" lvl="1" indent="-457200">
              <a:buClr>
                <a:schemeClr val="accent4">
                  <a:lumMod val="75000"/>
                </a:schemeClr>
              </a:buClr>
              <a:buNone/>
            </a:pPr>
            <a:endParaRPr lang="fr-FR" sz="2000" dirty="0">
              <a:solidFill>
                <a:schemeClr val="tx1"/>
              </a:solidFill>
              <a:sym typeface="Wingdings" panose="05000000000000000000" pitchFamily="2" charset="2"/>
            </a:endParaRPr>
          </a:p>
        </p:txBody>
      </p:sp>
    </p:spTree>
    <p:extLst>
      <p:ext uri="{BB962C8B-B14F-4D97-AF65-F5344CB8AC3E}">
        <p14:creationId xmlns:p14="http://schemas.microsoft.com/office/powerpoint/2010/main" val="39405858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Se présenter et obtenir le consentement  </a:t>
            </a:r>
          </a:p>
        </p:txBody>
      </p:sp>
      <p:sp>
        <p:nvSpPr>
          <p:cNvPr id="3" name="Content Placeholder 2"/>
          <p:cNvSpPr>
            <a:spLocks noGrp="1"/>
          </p:cNvSpPr>
          <p:nvPr>
            <p:ph idx="1"/>
          </p:nvPr>
        </p:nvSpPr>
        <p:spPr>
          <a:xfrm>
            <a:off x="887884" y="1727200"/>
            <a:ext cx="10692288" cy="4581525"/>
          </a:xfrm>
        </p:spPr>
        <p:txBody>
          <a:bodyPr/>
          <a:lstStyle/>
          <a:p>
            <a:pPr marL="0" indent="0">
              <a:buNone/>
            </a:pPr>
            <a:r>
              <a:rPr lang="fr-FR" dirty="0">
                <a:solidFill>
                  <a:schemeClr val="tx1"/>
                </a:solidFill>
              </a:rPr>
              <a:t>Présentez-vous et obtenez le consentement/l'assentiment pour les différents services</a:t>
            </a:r>
          </a:p>
        </p:txBody>
      </p:sp>
      <p:graphicFrame>
        <p:nvGraphicFramePr>
          <p:cNvPr id="4" name="Table 3"/>
          <p:cNvGraphicFramePr>
            <a:graphicFrameLocks noGrp="1"/>
          </p:cNvGraphicFramePr>
          <p:nvPr>
            <p:extLst>
              <p:ext uri="{D42A27DB-BD31-4B8C-83A1-F6EECF244321}">
                <p14:modId xmlns:p14="http://schemas.microsoft.com/office/powerpoint/2010/main" val="2831004384"/>
              </p:ext>
            </p:extLst>
          </p:nvPr>
        </p:nvGraphicFramePr>
        <p:xfrm>
          <a:off x="927875" y="2588571"/>
          <a:ext cx="10756125" cy="3697140"/>
        </p:xfrm>
        <a:graphic>
          <a:graphicData uri="http://schemas.openxmlformats.org/drawingml/2006/table">
            <a:tbl>
              <a:tblPr firstRow="1" bandRow="1">
                <a:tableStyleId>{7DF18680-E054-41AD-8BC1-D1AEF772440D}</a:tableStyleId>
              </a:tblPr>
              <a:tblGrid>
                <a:gridCol w="1077088">
                  <a:extLst>
                    <a:ext uri="{9D8B030D-6E8A-4147-A177-3AD203B41FA5}">
                      <a16:col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0000"/>
                    </a:ext>
                  </a:extLst>
                </a:gridCol>
                <a:gridCol w="2304814">
                  <a:extLst>
                    <a:ext uri="{9D8B030D-6E8A-4147-A177-3AD203B41FA5}">
                      <a16:col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0001"/>
                    </a:ext>
                  </a:extLst>
                </a:gridCol>
                <a:gridCol w="1811631">
                  <a:extLst>
                    <a:ext uri="{9D8B030D-6E8A-4147-A177-3AD203B41FA5}">
                      <a16:col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0002"/>
                    </a:ext>
                  </a:extLst>
                </a:gridCol>
                <a:gridCol w="3509462">
                  <a:extLst>
                    <a:ext uri="{9D8B030D-6E8A-4147-A177-3AD203B41FA5}">
                      <a16:col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0003"/>
                    </a:ext>
                  </a:extLst>
                </a:gridCol>
                <a:gridCol w="2053130">
                  <a:extLst>
                    <a:ext uri="{9D8B030D-6E8A-4147-A177-3AD203B41FA5}">
                      <a16:col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0004"/>
                    </a:ext>
                  </a:extLst>
                </a:gridCol>
              </a:tblGrid>
              <a:tr h="740580">
                <a:tc>
                  <a:txBody>
                    <a:bodyPr/>
                    <a:lstStyle/>
                    <a:p>
                      <a:r>
                        <a:rPr lang="en-US" sz="1600" dirty="0">
                          <a:solidFill>
                            <a:schemeClr val="tx1"/>
                          </a:solidFill>
                        </a:rPr>
                        <a:t>Tranche d'âge</a:t>
                      </a:r>
                    </a:p>
                  </a:txBody>
                  <a:tcPr/>
                </a:tc>
                <a:tc>
                  <a:txBody>
                    <a:bodyPr/>
                    <a:lstStyle/>
                    <a:p>
                      <a:r>
                        <a:rPr lang="en-US" sz="1600" dirty="0">
                          <a:solidFill>
                            <a:schemeClr val="tx1"/>
                          </a:solidFill>
                        </a:rPr>
                        <a:t>Enfant</a:t>
                      </a:r>
                    </a:p>
                  </a:txBody>
                  <a:tcPr/>
                </a:tc>
                <a:tc>
                  <a:txBody>
                    <a:bodyPr/>
                    <a:lstStyle/>
                    <a:p>
                      <a:r>
                        <a:rPr lang="en-US" sz="1600" dirty="0">
                          <a:solidFill>
                            <a:schemeClr val="tx1"/>
                          </a:solidFill>
                        </a:rPr>
                        <a:t>Personne qui s'occupe de l'enfant</a:t>
                      </a:r>
                    </a:p>
                  </a:txBody>
                  <a:tcPr/>
                </a:tc>
                <a:tc>
                  <a:txBody>
                    <a:bodyPr/>
                    <a:lstStyle/>
                    <a:p>
                      <a:r>
                        <a:rPr lang="en-US" sz="1600" dirty="0">
                          <a:solidFill>
                            <a:schemeClr val="tx1"/>
                          </a:solidFill>
                        </a:rPr>
                        <a:t>En cas d'absence de la personne qui s'occupe de l'enfant ou si celle-ci n'agit pas dans le meilleur intérêt de l'enfant</a:t>
                      </a:r>
                      <a:endParaRPr lang="fr-FR" sz="1600" dirty="0">
                        <a:solidFill>
                          <a:schemeClr val="tx1"/>
                        </a:solidFill>
                      </a:endParaRPr>
                    </a:p>
                  </a:txBody>
                  <a:tcPr/>
                </a:tc>
                <a:tc>
                  <a:txBody>
                    <a:bodyPr/>
                    <a:lstStyle/>
                    <a:p>
                      <a:r>
                        <a:rPr lang="en-US" sz="1600" dirty="0">
                          <a:solidFill>
                            <a:schemeClr val="tx1"/>
                          </a:solidFill>
                        </a:rPr>
                        <a:t>Moyens</a:t>
                      </a:r>
                    </a:p>
                  </a:txBody>
                  <a:tcPr/>
                </a:tc>
                <a:extLst>
                  <a:ext uri="{0D108BD9-81ED-4DB2-BD59-A6C34878D82A}">
                    <a16:row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0000"/>
                  </a:ext>
                </a:extLst>
              </a:tr>
              <a:tr h="740580">
                <a:tc>
                  <a:txBody>
                    <a:bodyPr/>
                    <a:lstStyle/>
                    <a:p>
                      <a:r>
                        <a:rPr lang="en-US" sz="1600" dirty="0">
                          <a:solidFill>
                            <a:schemeClr val="tx1"/>
                          </a:solidFill>
                        </a:rPr>
                        <a:t>6-11</a:t>
                      </a:r>
                    </a:p>
                  </a:txBody>
                  <a:tcPr/>
                </a:tc>
                <a:tc>
                  <a:txBody>
                    <a:bodyPr/>
                    <a:lstStyle/>
                    <a:p>
                      <a:r>
                        <a:rPr lang="en-US" sz="1600" dirty="0">
                          <a:solidFill>
                            <a:schemeClr val="tx1"/>
                          </a:solidFill>
                        </a:rPr>
                        <a:t>Assentiment éclairé</a:t>
                      </a:r>
                      <a:endParaRPr lang="fr-FR" sz="1600" dirty="0">
                        <a:solidFill>
                          <a:schemeClr val="tx1"/>
                        </a:solidFill>
                      </a:endParaRPr>
                    </a:p>
                  </a:txBody>
                  <a:tcPr/>
                </a:tc>
                <a:tc>
                  <a:txBody>
                    <a:bodyPr/>
                    <a:lstStyle/>
                    <a:p>
                      <a:r>
                        <a:rPr lang="en-US" sz="1600" dirty="0">
                          <a:solidFill>
                            <a:schemeClr val="tx1"/>
                          </a:solidFill>
                        </a:rPr>
                        <a:t>Consentement éclairé</a:t>
                      </a:r>
                    </a:p>
                  </a:txBody>
                  <a:tcPr/>
                </a:tc>
                <a:tc>
                  <a:txBody>
                    <a:bodyPr/>
                    <a:lstStyle/>
                    <a:p>
                      <a:r>
                        <a:rPr lang="en-US" sz="1600" dirty="0">
                          <a:solidFill>
                            <a:schemeClr val="tx1"/>
                          </a:solidFill>
                        </a:rPr>
                        <a:t>Consentement éclairé de l'intervenant ou d'un autre adulte de confiance</a:t>
                      </a:r>
                      <a:endParaRPr lang="fr-FR" sz="1600" dirty="0">
                        <a:solidFill>
                          <a:schemeClr val="tx1"/>
                        </a:solidFill>
                      </a:endParaRPr>
                    </a:p>
                  </a:txBody>
                  <a:tcPr/>
                </a:tc>
                <a:tc>
                  <a:txBody>
                    <a:bodyPr/>
                    <a:lstStyle/>
                    <a:p>
                      <a:r>
                        <a:rPr lang="en-US" sz="1600" dirty="0">
                          <a:solidFill>
                            <a:schemeClr val="tx1"/>
                          </a:solidFill>
                        </a:rPr>
                        <a:t>Assentiment oral, consentement écrit</a:t>
                      </a:r>
                    </a:p>
                  </a:txBody>
                  <a:tcPr/>
                </a:tc>
                <a:extLst>
                  <a:ext uri="{0D108BD9-81ED-4DB2-BD59-A6C34878D82A}">
                    <a16:row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0001"/>
                  </a:ext>
                </a:extLst>
              </a:tr>
              <a:tr h="740580">
                <a:tc>
                  <a:txBody>
                    <a:bodyPr/>
                    <a:lstStyle/>
                    <a:p>
                      <a:r>
                        <a:rPr lang="en-US" sz="1600" dirty="0">
                          <a:solidFill>
                            <a:schemeClr val="tx1"/>
                          </a:solidFill>
                        </a:rPr>
                        <a:t>12-14</a:t>
                      </a:r>
                    </a:p>
                  </a:txBody>
                  <a:tcPr/>
                </a:tc>
                <a:tc>
                  <a:txBody>
                    <a:bodyPr/>
                    <a:lstStyle/>
                    <a:p>
                      <a:r>
                        <a:rPr lang="en-US" sz="1600" dirty="0">
                          <a:solidFill>
                            <a:schemeClr val="tx1"/>
                          </a:solidFill>
                        </a:rPr>
                        <a:t>Assentiment éclairé</a:t>
                      </a:r>
                    </a:p>
                  </a:txBody>
                  <a:tcPr/>
                </a:tc>
                <a:tc>
                  <a:txBody>
                    <a:bodyPr/>
                    <a:lstStyle/>
                    <a:p>
                      <a:r>
                        <a:rPr lang="en-US" sz="1600" dirty="0">
                          <a:solidFill>
                            <a:schemeClr val="tx1"/>
                          </a:solidFill>
                        </a:rPr>
                        <a:t>Consentement éclairé</a:t>
                      </a:r>
                      <a:endParaRPr lang="fr-FR" sz="1600" dirty="0">
                        <a:solidFill>
                          <a:schemeClr val="tx1"/>
                        </a:solidFill>
                      </a:endParaRPr>
                    </a:p>
                  </a:txBody>
                  <a:tcPr/>
                </a:tc>
                <a:tc>
                  <a:txBody>
                    <a:bodyPr/>
                    <a:lstStyle/>
                    <a:p>
                      <a:r>
                        <a:rPr lang="en-US" sz="1600" dirty="0">
                          <a:solidFill>
                            <a:schemeClr val="tx1"/>
                          </a:solidFill>
                        </a:rPr>
                        <a:t>Assentiment éclairé de l'enfant ou d'un autre adulte de confiance. Maturité suffisante (de l'enfant) à prendre en considération</a:t>
                      </a:r>
                      <a:endParaRPr lang="fr-FR" sz="1600" dirty="0">
                        <a:solidFill>
                          <a:schemeClr val="tx1"/>
                        </a:solidFill>
                      </a:endParaRPr>
                    </a:p>
                  </a:txBody>
                  <a:tcPr/>
                </a:tc>
                <a:tc>
                  <a:txBody>
                    <a:bodyPr/>
                    <a:lstStyle/>
                    <a:p>
                      <a:r>
                        <a:rPr lang="en-US" sz="1600" dirty="0">
                          <a:solidFill>
                            <a:schemeClr val="tx1"/>
                          </a:solidFill>
                        </a:rPr>
                        <a:t>Assentiment écrit, consentement écrit</a:t>
                      </a:r>
                      <a:endParaRPr lang="fr-FR" sz="1600" dirty="0">
                        <a:solidFill>
                          <a:schemeClr val="tx1"/>
                        </a:solidFill>
                      </a:endParaRPr>
                    </a:p>
                  </a:txBody>
                  <a:tcPr/>
                </a:tc>
                <a:extLst>
                  <a:ext uri="{0D108BD9-81ED-4DB2-BD59-A6C34878D82A}">
                    <a16:row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0002"/>
                  </a:ext>
                </a:extLst>
              </a:tr>
              <a:tr h="740580">
                <a:tc>
                  <a:txBody>
                    <a:bodyPr/>
                    <a:lstStyle/>
                    <a:p>
                      <a:r>
                        <a:rPr lang="en-US" sz="1600" dirty="0">
                          <a:solidFill>
                            <a:schemeClr val="tx1"/>
                          </a:solidFill>
                        </a:rPr>
                        <a:t>15-17</a:t>
                      </a:r>
                    </a:p>
                  </a:txBody>
                  <a:tcPr/>
                </a:tc>
                <a:tc>
                  <a:txBody>
                    <a:bodyPr/>
                    <a:lstStyle/>
                    <a:p>
                      <a:r>
                        <a:rPr lang="en-US" sz="1600" dirty="0">
                          <a:solidFill>
                            <a:schemeClr val="tx1"/>
                          </a:solidFill>
                        </a:rPr>
                        <a:t>Consentement éclairé </a:t>
                      </a:r>
                    </a:p>
                  </a:txBody>
                  <a:tcPr/>
                </a:tc>
                <a:tc>
                  <a:txBody>
                    <a:bodyPr/>
                    <a:lstStyle/>
                    <a:p>
                      <a:r>
                        <a:rPr lang="en-US" sz="1600" dirty="0">
                          <a:solidFill>
                            <a:schemeClr val="tx1"/>
                          </a:solidFill>
                        </a:rPr>
                        <a:t>Consentement éclairé avec la permission de l'enfant</a:t>
                      </a:r>
                      <a:endParaRPr lang="fr-FR" sz="1600" dirty="0">
                        <a:solidFill>
                          <a:schemeClr val="tx1"/>
                        </a:solidFill>
                      </a:endParaRPr>
                    </a:p>
                  </a:txBody>
                  <a:tcPr/>
                </a:tc>
                <a:tc>
                  <a:txBody>
                    <a:bodyPr/>
                    <a:lstStyle/>
                    <a:p>
                      <a:r>
                        <a:rPr lang="en-US" sz="1600" dirty="0">
                          <a:solidFill>
                            <a:schemeClr val="tx1"/>
                          </a:solidFill>
                        </a:rPr>
                        <a:t>Consentement éclairé de l'enfant et maturité suffisante à prendre en considération</a:t>
                      </a:r>
                      <a:endParaRPr lang="fr-FR" sz="1600" dirty="0">
                        <a:solidFill>
                          <a:schemeClr val="tx1"/>
                        </a:solidFill>
                      </a:endParaRPr>
                    </a:p>
                  </a:txBody>
                  <a:tcPr/>
                </a:tc>
                <a:tc>
                  <a:txBody>
                    <a:bodyPr/>
                    <a:lstStyle/>
                    <a:p>
                      <a:r>
                        <a:rPr lang="en-US" sz="1600" dirty="0">
                          <a:solidFill>
                            <a:schemeClr val="tx1"/>
                          </a:solidFill>
                        </a:rPr>
                        <a:t>Consentement écrit</a:t>
                      </a:r>
                    </a:p>
                  </a:txBody>
                  <a:tcPr/>
                </a:tc>
                <a:extLst>
                  <a:ext uri="{0D108BD9-81ED-4DB2-BD59-A6C34878D82A}">
                    <a16:row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0003"/>
                  </a:ext>
                </a:extLst>
              </a:tr>
            </a:tbl>
          </a:graphicData>
        </a:graphic>
      </p:graphicFrame>
    </p:spTree>
    <p:extLst>
      <p:ext uri="{BB962C8B-B14F-4D97-AF65-F5344CB8AC3E}">
        <p14:creationId xmlns:p14="http://schemas.microsoft.com/office/powerpoint/2010/main" val="6397189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mtClean="0"/>
              <a:t>ACTIVITÉ : CONSENTEMENT ÉCLAIRÉ</a:t>
            </a:r>
          </a:p>
        </p:txBody>
      </p:sp>
      <p:sp>
        <p:nvSpPr>
          <p:cNvPr id="3" name="Content Placeholder 2"/>
          <p:cNvSpPr>
            <a:spLocks noGrp="1"/>
          </p:cNvSpPr>
          <p:nvPr>
            <p:ph idx="1"/>
          </p:nvPr>
        </p:nvSpPr>
        <p:spPr/>
        <p:txBody>
          <a:bodyPr>
            <a:normAutofit/>
          </a:bodyPr>
          <a:lstStyle/>
          <a:p>
            <a:r>
              <a:rPr lang="fr-FR" sz="2400" dirty="0">
                <a:solidFill>
                  <a:schemeClr val="tx1"/>
                </a:solidFill>
              </a:rPr>
              <a:t>D'après le scénario et les informations que vous avez recueillies sur la diapositive précédente, discutez avec votre groupe des procédures de consentement appropriées. </a:t>
            </a:r>
          </a:p>
          <a:p>
            <a:r>
              <a:rPr lang="fr-FR" sz="2400" dirty="0">
                <a:solidFill>
                  <a:schemeClr val="tx1"/>
                </a:solidFill>
              </a:rPr>
              <a:t>Préparez-vous à présenter vos réponses à l'ensemble du groupe. </a:t>
            </a:r>
          </a:p>
        </p:txBody>
      </p:sp>
    </p:spTree>
    <p:extLst>
      <p:ext uri="{BB962C8B-B14F-4D97-AF65-F5344CB8AC3E}">
        <p14:creationId xmlns:p14="http://schemas.microsoft.com/office/powerpoint/2010/main" val="45860568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_rels/theme3.xml.rels><?xml version="1.0" encoding="UTF-8" standalone="yes"?>
<Relationships xmlns="http://schemas.openxmlformats.org/package/2006/relationships"><Relationship Id="rId1" Type="http://schemas.openxmlformats.org/officeDocument/2006/relationships/image" Target="NULL"/></Relationships>
</file>

<file path=ppt/theme/_rels/theme4.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2_IRC-Module-Template-V2">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2.xml><?xml version="1.0" encoding="utf-8"?>
<a:theme xmlns:a="http://schemas.openxmlformats.org/drawingml/2006/main" name="1_IRC-Module-Template-V2">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3.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4.xml><?xml version="1.0" encoding="utf-8"?>
<a:theme xmlns:a="http://schemas.openxmlformats.org/drawingml/2006/main" name="3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6301</TotalTime>
  <Words>1868</Words>
  <Application>Microsoft Office PowerPoint</Application>
  <PresentationFormat>Custom</PresentationFormat>
  <Paragraphs>439</Paragraphs>
  <Slides>21</Slides>
  <Notes>21</Notes>
  <HiddenSlides>0</HiddenSlides>
  <MMClips>0</MMClips>
  <ScaleCrop>false</ScaleCrop>
  <HeadingPairs>
    <vt:vector size="4" baseType="variant">
      <vt:variant>
        <vt:lpstr>Theme</vt:lpstr>
      </vt:variant>
      <vt:variant>
        <vt:i4>4</vt:i4>
      </vt:variant>
      <vt:variant>
        <vt:lpstr>Slide Titles</vt:lpstr>
      </vt:variant>
      <vt:variant>
        <vt:i4>21</vt:i4>
      </vt:variant>
    </vt:vector>
  </HeadingPairs>
  <TitlesOfParts>
    <vt:vector size="25" baseType="lpstr">
      <vt:lpstr>2_IRC-Module-Template-V2</vt:lpstr>
      <vt:lpstr>1_IRC-Module-Template-V2</vt:lpstr>
      <vt:lpstr>IRC-Module-Template-V2</vt:lpstr>
      <vt:lpstr>3_IRC-Module-Template-V2</vt:lpstr>
      <vt:lpstr>PowerPoint Presentation</vt:lpstr>
      <vt:lpstr>RÉPONSES DE LA GESTION DES CAS DE VBG AU MARIAGE PRÉCOCE/MARIAGE DES ADOLESCENTES</vt:lpstr>
      <vt:lpstr>Objectifs</vt:lpstr>
      <vt:lpstr>Travailler avec les adolescentes </vt:lpstr>
      <vt:lpstr>Définition du mariage précoce/forcé</vt:lpstr>
      <vt:lpstr>Activité : Définition du mariage précoce/forcé</vt:lpstr>
      <vt:lpstr>Réponses de la gestion des cas</vt:lpstr>
      <vt:lpstr>Se présenter et obtenir le consentement  </vt:lpstr>
      <vt:lpstr>ACTIVITÉ : CONSENTEMENT ÉCLAIRÉ</vt:lpstr>
      <vt:lpstr>Cas à risque imminent</vt:lpstr>
      <vt:lpstr>Cas à risque imminent : évaluation</vt:lpstr>
      <vt:lpstr>Cas à risque imminent : Évaluation</vt:lpstr>
      <vt:lpstr>Activité :  Risque imminent  </vt:lpstr>
      <vt:lpstr>CAS À RISQUE IMMINENT : RÉDUCTION DES RISQUES </vt:lpstr>
      <vt:lpstr>Pour les jeunes filles DÉJÀ mariées</vt:lpstr>
      <vt:lpstr>Pour les jeunes filles DÉJÀ mariées</vt:lpstr>
      <vt:lpstr>Activité :  Évaluation  </vt:lpstr>
      <vt:lpstr>Que se passe-t-il si aucun adulte ne soutient la jeune fille ?</vt:lpstr>
      <vt:lpstr>Activité : Adultes qui apportent leur soutien</vt:lpstr>
      <vt:lpstr>Activité : Récapitulatif  </vt:lpstr>
      <vt:lpstr>Conclusion</vt:lpstr>
    </vt:vector>
  </TitlesOfParts>
  <Company>IRC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Case management responses to intimate partner violence</dc:title>
  <dc:creator>Jessica Dalpe</dc:creator>
  <cp:lastModifiedBy>Yuli</cp:lastModifiedBy>
  <cp:revision>71</cp:revision>
  <dcterms:created xsi:type="dcterms:W3CDTF">2016-02-24T17:55:23Z</dcterms:created>
  <dcterms:modified xsi:type="dcterms:W3CDTF">2017-07-20T23:23:59Z</dcterms:modified>
</cp:coreProperties>
</file>